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ags/tag3.xml" ContentType="application/vnd.openxmlformats-officedocument.presentationml.tags+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heme/themeOverride24.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heme/themeOverride25.xml" ContentType="application/vnd.openxmlformats-officedocument.themeOverride+xml"/>
  <Override PartName="/ppt/notesSlides/notesSlide5.xml" ContentType="application/vnd.openxmlformats-officedocument.presentationml.notesSlide+xml"/>
  <Override PartName="/ppt/theme/themeOverride26.xml" ContentType="application/vnd.openxmlformats-officedocument.themeOverride+xml"/>
  <Override PartName="/ppt/notesSlides/notesSlide6.xml" ContentType="application/vnd.openxmlformats-officedocument.presentationml.notesSlide+xml"/>
  <Override PartName="/ppt/theme/themeOverride27.xml" ContentType="application/vnd.openxmlformats-officedocument.themeOverride+xml"/>
  <Override PartName="/ppt/tags/tag6.xml" ContentType="application/vnd.openxmlformats-officedocument.presentationml.tags+xml"/>
  <Override PartName="/ppt/notesSlides/notesSlide7.xml" ContentType="application/vnd.openxmlformats-officedocument.presentationml.notesSlide+xml"/>
  <Override PartName="/ppt/theme/themeOverride28.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heme/themeOverride29.xml" ContentType="application/vnd.openxmlformats-officedocument.themeOverride+xml"/>
  <Override PartName="/ppt/notesSlides/notesSlide9.xml" ContentType="application/vnd.openxmlformats-officedocument.presentationml.notesSlide+xml"/>
  <Override PartName="/ppt/theme/themeOverride30.xml" ContentType="application/vnd.openxmlformats-officedocument.themeOverride+xml"/>
  <Override PartName="/ppt/theme/themeOverride31.xml" ContentType="application/vnd.openxmlformats-officedocument.themeOverride+xml"/>
  <Override PartName="/ppt/notesSlides/notesSlide10.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11.xml" ContentType="application/vnd.openxmlformats-officedocument.presentationml.notesSlide+xml"/>
  <Override PartName="/ppt/theme/themeOverride36.xml" ContentType="application/vnd.openxmlformats-officedocument.themeOverride+xml"/>
  <Override PartName="/ppt/notesSlides/notesSlide12.xml" ContentType="application/vnd.openxmlformats-officedocument.presentationml.notesSlide+xml"/>
  <Override PartName="/ppt/theme/themeOverride37.xml" ContentType="application/vnd.openxmlformats-officedocument.themeOverride+xml"/>
  <Override PartName="/ppt/tags/tag9.xml" ContentType="application/vnd.openxmlformats-officedocument.presentationml.tags+xml"/>
  <Override PartName="/ppt/notesSlides/notesSlide13.xml" ContentType="application/vnd.openxmlformats-officedocument.presentationml.notesSlide+xml"/>
  <Override PartName="/ppt/theme/themeOverride38.xml" ContentType="application/vnd.openxmlformats-officedocument.themeOverride+xml"/>
  <Override PartName="/ppt/notesSlides/notesSlide14.xml" ContentType="application/vnd.openxmlformats-officedocument.presentationml.notesSlide+xml"/>
  <Override PartName="/ppt/theme/themeOverride39.xml" ContentType="application/vnd.openxmlformats-officedocument.themeOverride+xml"/>
  <Override PartName="/ppt/notesSlides/notesSlide15.xml" ContentType="application/vnd.openxmlformats-officedocument.presentationml.notesSlide+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8" r:id="rId2"/>
    <p:sldId id="312" r:id="rId3"/>
    <p:sldId id="269" r:id="rId4"/>
    <p:sldId id="270" r:id="rId5"/>
    <p:sldId id="313" r:id="rId6"/>
    <p:sldId id="274" r:id="rId7"/>
    <p:sldId id="275" r:id="rId8"/>
    <p:sldId id="276" r:id="rId9"/>
    <p:sldId id="277" r:id="rId10"/>
    <p:sldId id="278" r:id="rId11"/>
    <p:sldId id="31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301" r:id="rId33"/>
    <p:sldId id="302" r:id="rId34"/>
    <p:sldId id="303" r:id="rId35"/>
    <p:sldId id="304" r:id="rId36"/>
    <p:sldId id="305" r:id="rId37"/>
    <p:sldId id="306" r:id="rId38"/>
    <p:sldId id="307" r:id="rId39"/>
    <p:sldId id="308" r:id="rId40"/>
    <p:sldId id="316" r:id="rId41"/>
    <p:sldId id="30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URICHON Anaïs" initials="GA" lastIdx="1" clrIdx="0">
    <p:extLst>
      <p:ext uri="{19B8F6BF-5375-455C-9EA6-DF929625EA0E}">
        <p15:presenceInfo xmlns:p15="http://schemas.microsoft.com/office/powerpoint/2012/main" userId="S-1-5-21-1759653605-1313832288-709122288-1103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CB3"/>
    <a:srgbClr val="77B4D3"/>
    <a:srgbClr val="285F7A"/>
    <a:srgbClr val="23536B"/>
    <a:srgbClr val="736E6E"/>
    <a:srgbClr val="E5954F"/>
    <a:srgbClr val="43968F"/>
    <a:srgbClr val="D96D6E"/>
    <a:srgbClr val="BF83B9"/>
    <a:srgbClr val="263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4" autoAdjust="0"/>
    <p:restoredTop sz="94694"/>
  </p:normalViewPr>
  <p:slideViewPr>
    <p:cSldViewPr snapToGrid="0">
      <p:cViewPr varScale="1">
        <p:scale>
          <a:sx n="50" d="100"/>
          <a:sy n="50"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4F763-A789-134D-A56B-213C7DD89FF3}" type="datetimeFigureOut">
              <a:rPr lang="fr-FR" smtClean="0"/>
              <a:t>22/12/2023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68295-932B-0E41-9D34-C3A96BCE2D23}" type="slidenum">
              <a:rPr lang="fr-FR" smtClean="0"/>
              <a:t>‹N°›</a:t>
            </a:fld>
            <a:endParaRPr lang="fr-FR"/>
          </a:p>
        </p:txBody>
      </p:sp>
    </p:spTree>
    <p:extLst>
      <p:ext uri="{BB962C8B-B14F-4D97-AF65-F5344CB8AC3E}">
        <p14:creationId xmlns:p14="http://schemas.microsoft.com/office/powerpoint/2010/main" val="68216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C8879B-DA90-40BA-BFAA-6B41654C031D}" type="slidenum">
              <a:rPr lang="fr-FR" altLang="fr-FR" smtClean="0">
                <a:latin typeface="Calibri" panose="020F0502020204030204" pitchFamily="34" charset="0"/>
              </a:rPr>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92188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D7D39B-A377-45CE-8632-29AB8D0BB9F9}" type="slidenum">
              <a:rPr lang="fr-FR" altLang="fr-FR" smtClean="0">
                <a:latin typeface="Calibri" panose="020F0502020204030204" pitchFamily="34" charset="0"/>
              </a:rPr>
              <a:pPr/>
              <a:t>32</a:t>
            </a:fld>
            <a:endParaRPr lang="fr-FR" altLang="fr-FR">
              <a:latin typeface="Calibri" panose="020F0502020204030204" pitchFamily="34" charset="0"/>
            </a:endParaRPr>
          </a:p>
        </p:txBody>
      </p:sp>
    </p:spTree>
    <p:extLst>
      <p:ext uri="{BB962C8B-B14F-4D97-AF65-F5344CB8AC3E}">
        <p14:creationId xmlns:p14="http://schemas.microsoft.com/office/powerpoint/2010/main" val="276556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36</a:t>
            </a:fld>
            <a:endParaRPr lang="fr-FR" altLang="fr-FR">
              <a:latin typeface="Calibri" panose="020F0502020204030204" pitchFamily="34" charset="0"/>
            </a:endParaRPr>
          </a:p>
        </p:txBody>
      </p:sp>
    </p:spTree>
    <p:extLst>
      <p:ext uri="{BB962C8B-B14F-4D97-AF65-F5344CB8AC3E}">
        <p14:creationId xmlns:p14="http://schemas.microsoft.com/office/powerpoint/2010/main" val="42885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37</a:t>
            </a:fld>
            <a:endParaRPr lang="fr-FR" altLang="fr-FR">
              <a:latin typeface="Calibri" panose="020F0502020204030204" pitchFamily="34" charset="0"/>
            </a:endParaRPr>
          </a:p>
        </p:txBody>
      </p:sp>
    </p:spTree>
    <p:extLst>
      <p:ext uri="{BB962C8B-B14F-4D97-AF65-F5344CB8AC3E}">
        <p14:creationId xmlns:p14="http://schemas.microsoft.com/office/powerpoint/2010/main" val="262504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78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EBCCCF-5A7B-4E5C-8131-16A64C0A5839}" type="slidenum">
              <a:rPr lang="fr-FR" altLang="fr-FR" smtClean="0">
                <a:latin typeface="Calibri" panose="020F0502020204030204" pitchFamily="34" charset="0"/>
              </a:rPr>
              <a:pPr/>
              <a:t>38</a:t>
            </a:fld>
            <a:endParaRPr lang="fr-FR" altLang="fr-FR">
              <a:latin typeface="Calibri" panose="020F0502020204030204" pitchFamily="34" charset="0"/>
            </a:endParaRPr>
          </a:p>
        </p:txBody>
      </p:sp>
    </p:spTree>
    <p:extLst>
      <p:ext uri="{BB962C8B-B14F-4D97-AF65-F5344CB8AC3E}">
        <p14:creationId xmlns:p14="http://schemas.microsoft.com/office/powerpoint/2010/main" val="3615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39</a:t>
            </a:fld>
            <a:endParaRPr lang="fr-FR" altLang="fr-FR">
              <a:latin typeface="Calibri" panose="020F0502020204030204" pitchFamily="34" charset="0"/>
            </a:endParaRPr>
          </a:p>
        </p:txBody>
      </p:sp>
    </p:spTree>
    <p:extLst>
      <p:ext uri="{BB962C8B-B14F-4D97-AF65-F5344CB8AC3E}">
        <p14:creationId xmlns:p14="http://schemas.microsoft.com/office/powerpoint/2010/main" val="388132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78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EBCCCF-5A7B-4E5C-8131-16A64C0A5839}" type="slidenum">
              <a:rPr lang="fr-FR" altLang="fr-FR" smtClean="0">
                <a:latin typeface="Calibri" panose="020F0502020204030204" pitchFamily="34" charset="0"/>
              </a:rPr>
              <a:pPr/>
              <a:t>40</a:t>
            </a:fld>
            <a:endParaRPr lang="fr-FR" altLang="fr-FR">
              <a:latin typeface="Calibri" panose="020F0502020204030204" pitchFamily="34" charset="0"/>
            </a:endParaRPr>
          </a:p>
        </p:txBody>
      </p:sp>
    </p:spTree>
    <p:extLst>
      <p:ext uri="{BB962C8B-B14F-4D97-AF65-F5344CB8AC3E}">
        <p14:creationId xmlns:p14="http://schemas.microsoft.com/office/powerpoint/2010/main" val="422730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BC4126-7FD8-4BB5-80B4-ABE126B70EF8}" type="slidenum">
              <a:rPr lang="fr-FR" altLang="fr-FR" smtClean="0">
                <a:latin typeface="Calibri" panose="020F0502020204030204" pitchFamily="34" charset="0"/>
              </a:rPr>
              <a:pPr/>
              <a:t>16</a:t>
            </a:fld>
            <a:endParaRPr lang="fr-FR" altLang="fr-FR">
              <a:latin typeface="Calibri" panose="020F0502020204030204" pitchFamily="34" charset="0"/>
            </a:endParaRPr>
          </a:p>
        </p:txBody>
      </p:sp>
    </p:spTree>
    <p:extLst>
      <p:ext uri="{BB962C8B-B14F-4D97-AF65-F5344CB8AC3E}">
        <p14:creationId xmlns:p14="http://schemas.microsoft.com/office/powerpoint/2010/main" val="10696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D7D39B-A377-45CE-8632-29AB8D0BB9F9}" type="slidenum">
              <a:rPr lang="fr-FR" altLang="fr-FR" smtClean="0">
                <a:latin typeface="Calibri" panose="020F0502020204030204" pitchFamily="34" charset="0"/>
              </a:rPr>
              <a:pPr/>
              <a:t>24</a:t>
            </a:fld>
            <a:endParaRPr lang="fr-FR" altLang="fr-FR">
              <a:latin typeface="Calibri" panose="020F0502020204030204" pitchFamily="34" charset="0"/>
            </a:endParaRPr>
          </a:p>
        </p:txBody>
      </p:sp>
    </p:spTree>
    <p:extLst>
      <p:ext uri="{BB962C8B-B14F-4D97-AF65-F5344CB8AC3E}">
        <p14:creationId xmlns:p14="http://schemas.microsoft.com/office/powerpoint/2010/main" val="257900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E5DB49-7E17-4CA0-8DD3-858E6ED0CE50}" type="slidenum">
              <a:rPr lang="fr-FR" altLang="fr-FR" smtClean="0">
                <a:latin typeface="Calibri" panose="020F0502020204030204" pitchFamily="34" charset="0"/>
              </a:rPr>
              <a:pPr/>
              <a:t>25</a:t>
            </a:fld>
            <a:endParaRPr lang="fr-FR" altLang="fr-FR">
              <a:latin typeface="Calibri" panose="020F0502020204030204" pitchFamily="34" charset="0"/>
            </a:endParaRPr>
          </a:p>
        </p:txBody>
      </p:sp>
    </p:spTree>
    <p:extLst>
      <p:ext uri="{BB962C8B-B14F-4D97-AF65-F5344CB8AC3E}">
        <p14:creationId xmlns:p14="http://schemas.microsoft.com/office/powerpoint/2010/main" val="304320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F1E231FD-D569-4E64-9506-5A549B982839}" type="slidenum">
              <a:rPr lang="fr-FR" altLang="fr-FR" smtClean="0"/>
              <a:pPr>
                <a:defRPr/>
              </a:pPr>
              <a:t>26</a:t>
            </a:fld>
            <a:endParaRPr lang="fr-FR" altLang="fr-FR"/>
          </a:p>
        </p:txBody>
      </p:sp>
    </p:spTree>
    <p:extLst>
      <p:ext uri="{BB962C8B-B14F-4D97-AF65-F5344CB8AC3E}">
        <p14:creationId xmlns:p14="http://schemas.microsoft.com/office/powerpoint/2010/main" val="315005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F1E231FD-D569-4E64-9506-5A549B982839}" type="slidenum">
              <a:rPr lang="fr-FR" altLang="fr-FR" smtClean="0"/>
              <a:pPr>
                <a:defRPr/>
              </a:pPr>
              <a:t>27</a:t>
            </a:fld>
            <a:endParaRPr lang="fr-FR" altLang="fr-FR"/>
          </a:p>
        </p:txBody>
      </p:sp>
    </p:spTree>
    <p:extLst>
      <p:ext uri="{BB962C8B-B14F-4D97-AF65-F5344CB8AC3E}">
        <p14:creationId xmlns:p14="http://schemas.microsoft.com/office/powerpoint/2010/main" val="64729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744A0C-A4F0-44D5-9AA6-7EE1285AEA26}" type="slidenum">
              <a:rPr lang="fr-FR" altLang="fr-FR" smtClean="0">
                <a:latin typeface="Calibri" panose="020F0502020204030204" pitchFamily="34" charset="0"/>
              </a:rPr>
              <a:pPr/>
              <a:t>28</a:t>
            </a:fld>
            <a:endParaRPr lang="fr-FR" altLang="fr-FR">
              <a:latin typeface="Calibri" panose="020F0502020204030204" pitchFamily="34" charset="0"/>
            </a:endParaRPr>
          </a:p>
        </p:txBody>
      </p:sp>
    </p:spTree>
    <p:extLst>
      <p:ext uri="{BB962C8B-B14F-4D97-AF65-F5344CB8AC3E}">
        <p14:creationId xmlns:p14="http://schemas.microsoft.com/office/powerpoint/2010/main" val="200604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37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E0B793-1060-456C-B68B-8093CFB9FE7E}" type="slidenum">
              <a:rPr lang="fr-FR" altLang="fr-FR" smtClean="0">
                <a:latin typeface="Calibri" panose="020F0502020204030204" pitchFamily="34" charset="0"/>
              </a:rPr>
              <a:pPr/>
              <a:t>29</a:t>
            </a:fld>
            <a:endParaRPr lang="fr-FR" altLang="fr-FR">
              <a:latin typeface="Calibri" panose="020F0502020204030204" pitchFamily="34" charset="0"/>
            </a:endParaRPr>
          </a:p>
        </p:txBody>
      </p:sp>
    </p:spTree>
    <p:extLst>
      <p:ext uri="{BB962C8B-B14F-4D97-AF65-F5344CB8AC3E}">
        <p14:creationId xmlns:p14="http://schemas.microsoft.com/office/powerpoint/2010/main" val="400011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57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11FD16-7437-486E-81B7-B3EA6B32C1A4}" type="slidenum">
              <a:rPr lang="fr-FR" altLang="fr-FR" smtClean="0">
                <a:latin typeface="Calibri" panose="020F0502020204030204" pitchFamily="34" charset="0"/>
              </a:rPr>
              <a:pPr/>
              <a:t>30</a:t>
            </a:fld>
            <a:endParaRPr lang="fr-FR" altLang="fr-FR">
              <a:latin typeface="Calibri" panose="020F0502020204030204" pitchFamily="34" charset="0"/>
            </a:endParaRPr>
          </a:p>
        </p:txBody>
      </p:sp>
    </p:spTree>
    <p:extLst>
      <p:ext uri="{BB962C8B-B14F-4D97-AF65-F5344CB8AC3E}">
        <p14:creationId xmlns:p14="http://schemas.microsoft.com/office/powerpoint/2010/main" val="41484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3C205-D190-A4F2-0875-46F6589ADE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4F62B0-CD73-AA56-A0B2-29CAA8BE3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F86272-119D-BD95-D86A-7A4F08D438AC}"/>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33DDC559-2CC9-F210-A49F-8EA28054CC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717730-F2E7-01A9-7A65-C617961AA339}"/>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81856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7EC8C-9634-E139-9C8A-7B6DABF930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17ED05-FF06-11E2-FFE5-EA5475E78B4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31DCFC-2384-2B7C-08D7-9FC7765625B8}"/>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FCB599CB-5AE9-0655-6B13-B88C0E2CB5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E05CA3-2565-60D5-84E0-092BDED76D8D}"/>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74341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7B5BB6-E2CF-3D30-7651-3F6C6CAC5E6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5A66F7E-D659-DD9A-830F-B750342C34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C73AF4-AB10-7586-AB1D-756CDF0B086C}"/>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E65A64D2-6EA6-A94C-0914-9779300993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906258-6AA1-D5FE-3FFB-F7A9D85CAEA0}"/>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8651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09B8-23AD-5FA7-3F62-A0C62175F0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E84D7D-5EC5-8469-53C2-D7BC5B5DE7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55A165-B3C6-5FCD-0759-27854783C8D2}"/>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C5771C52-3E8E-56B5-E50F-572EF12634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10DC37-149B-92F8-341A-672466037FF4}"/>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8553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1F49B-7A69-D209-0AD3-15F80C4B25F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5B84B88-E801-06F7-B9F1-E218CE0BD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8B3625-6212-8DDC-4016-98910593F3B9}"/>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75ADD8E0-B672-CBFC-6B2E-2ADA983135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51DAD4-D9E6-258C-CC3B-9B2952202518}"/>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71684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6BADB-1DDD-2EA3-C9CB-738793F4C4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13DB3-CB42-EC16-A331-144244B88C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14246C-D9D5-A08F-9D66-A84F884FFFD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B5BACF-4107-221D-9BA6-97BCF0962AED}"/>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6" name="Espace réservé du pied de page 5">
            <a:extLst>
              <a:ext uri="{FF2B5EF4-FFF2-40B4-BE49-F238E27FC236}">
                <a16:creationId xmlns:a16="http://schemas.microsoft.com/office/drawing/2014/main" id="{F63D7834-0FEA-7ED9-B442-2575976194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7983F6-DAE9-C0C5-41CE-2F0C5A75DB82}"/>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46874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6251F-32B2-EB67-B408-473D32EB808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24F7F33-52CB-DEDA-A5E4-7013E4549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2E483DA-4609-478E-479B-EE1D0B5BC6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711D7C-1C31-D4A4-CC02-4D10C1166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534AEB-8D76-99B4-C414-B88FC77650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F4CA2D0-8233-FBF5-B5A8-3A72545749ED}"/>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8" name="Espace réservé du pied de page 7">
            <a:extLst>
              <a:ext uri="{FF2B5EF4-FFF2-40B4-BE49-F238E27FC236}">
                <a16:creationId xmlns:a16="http://schemas.microsoft.com/office/drawing/2014/main" id="{ACE8C738-5216-1C96-CFA0-A87CC222897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FE7A07D-1492-AD1E-73B2-FBF6B25815D4}"/>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11122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371A5-4CDB-6C9B-C64E-878D678A34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896049-8332-4D70-ED59-60169DE479A8}"/>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4" name="Espace réservé du pied de page 3">
            <a:extLst>
              <a:ext uri="{FF2B5EF4-FFF2-40B4-BE49-F238E27FC236}">
                <a16:creationId xmlns:a16="http://schemas.microsoft.com/office/drawing/2014/main" id="{0A4DE15E-38E1-B6B1-A564-9B1FD49968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D65D59-E0EB-DF94-30BB-2CA7824B4783}"/>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74922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B9835E-9E82-0985-3C31-180E4078BAB9}"/>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3" name="Espace réservé du pied de page 2">
            <a:extLst>
              <a:ext uri="{FF2B5EF4-FFF2-40B4-BE49-F238E27FC236}">
                <a16:creationId xmlns:a16="http://schemas.microsoft.com/office/drawing/2014/main" id="{F2058D41-ED74-7BD8-7C78-32EEE3CAAD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3A1C43-381D-C0FF-B9EB-734C14D1503D}"/>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235699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BFBE3-CA0D-B84B-9219-06839E6543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AB6BA-8740-4139-DCE3-00E444329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C945235-6EAE-5098-D134-C77C88BEF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8374D0-3346-8569-6619-15325935D462}"/>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6" name="Espace réservé du pied de page 5">
            <a:extLst>
              <a:ext uri="{FF2B5EF4-FFF2-40B4-BE49-F238E27FC236}">
                <a16:creationId xmlns:a16="http://schemas.microsoft.com/office/drawing/2014/main" id="{A5EFBBEB-F74B-7157-263E-2466583DEE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F3D3F2-ED0C-EF3B-A579-7F9F53306C2E}"/>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211752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F279D-46B2-74A0-4A8A-6819F30BA4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7ED0FE-ED9C-076B-C153-FA462149E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097867-78DC-07DF-81D8-3E8FACAAD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2EFDA9-60DE-E020-31D1-816F274454E9}"/>
              </a:ext>
            </a:extLst>
          </p:cNvPr>
          <p:cNvSpPr>
            <a:spLocks noGrp="1"/>
          </p:cNvSpPr>
          <p:nvPr>
            <p:ph type="dt" sz="half" idx="10"/>
          </p:nvPr>
        </p:nvSpPr>
        <p:spPr/>
        <p:txBody>
          <a:bodyPr/>
          <a:lstStyle/>
          <a:p>
            <a:fld id="{B8C7AC6B-ED51-EC45-89CE-B6F528B21DB6}" type="datetimeFigureOut">
              <a:rPr lang="fr-FR" smtClean="0"/>
              <a:t>22/12/2023</a:t>
            </a:fld>
            <a:endParaRPr lang="fr-FR"/>
          </a:p>
        </p:txBody>
      </p:sp>
      <p:sp>
        <p:nvSpPr>
          <p:cNvPr id="6" name="Espace réservé du pied de page 5">
            <a:extLst>
              <a:ext uri="{FF2B5EF4-FFF2-40B4-BE49-F238E27FC236}">
                <a16:creationId xmlns:a16="http://schemas.microsoft.com/office/drawing/2014/main" id="{3B54DD21-C80C-0E50-D333-D579A5B8E3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529738-101C-F945-68D4-CE51039C1211}"/>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17486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E95456-4E45-8AA7-692F-5F26D2538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7698BE-3014-9B8B-816D-7A6952CFD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425BF2-A7E8-EA5C-4F09-EF94D59C9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7AC6B-ED51-EC45-89CE-B6F528B21DB6}" type="datetimeFigureOut">
              <a:rPr lang="fr-FR" smtClean="0"/>
              <a:t>22/12/2023</a:t>
            </a:fld>
            <a:endParaRPr lang="fr-FR"/>
          </a:p>
        </p:txBody>
      </p:sp>
      <p:sp>
        <p:nvSpPr>
          <p:cNvPr id="5" name="Espace réservé du pied de page 4">
            <a:extLst>
              <a:ext uri="{FF2B5EF4-FFF2-40B4-BE49-F238E27FC236}">
                <a16:creationId xmlns:a16="http://schemas.microsoft.com/office/drawing/2014/main" id="{59F598F5-CC27-CC51-DAA4-F0B0D50C5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B49BAF-9011-0350-CDF1-44C097178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4D825-51C1-5F4F-B8FC-F8336A1A212C}" type="slidenum">
              <a:rPr lang="fr-FR" smtClean="0"/>
              <a:t>‹N°›</a:t>
            </a:fld>
            <a:endParaRPr lang="fr-FR"/>
          </a:p>
        </p:txBody>
      </p:sp>
    </p:spTree>
    <p:extLst>
      <p:ext uri="{BB962C8B-B14F-4D97-AF65-F5344CB8AC3E}">
        <p14:creationId xmlns:p14="http://schemas.microsoft.com/office/powerpoint/2010/main" val="405044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emf"/><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hemeOverride" Target="../theme/themeOverride15.xml"/><Relationship Id="rId6" Type="http://schemas.openxmlformats.org/officeDocument/2006/relationships/hyperlink" Target="http://www.ibz.rrn.fgov.be/fr/registre-national/mon-dossier/" TargetMode="External"/><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2.em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hyperlink" Target="http://www.inscription.cfwb.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10.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hemeOverride" Target="../theme/themeOverride23.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24.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themeOverride" Target="../theme/themeOverride2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emf"/><Relationship Id="rId4" Type="http://schemas.openxmlformats.org/officeDocument/2006/relationships/image" Target="../media/image4.jp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27.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xml"/><Relationship Id="rId7" Type="http://schemas.openxmlformats.org/officeDocument/2006/relationships/image" Target="../media/image22.png"/><Relationship Id="rId2" Type="http://schemas.openxmlformats.org/officeDocument/2006/relationships/tags" Target="../tags/tag7.xml"/><Relationship Id="rId1" Type="http://schemas.openxmlformats.org/officeDocument/2006/relationships/themeOverride" Target="../theme/themeOverride28.xml"/><Relationship Id="rId6" Type="http://schemas.openxmlformats.org/officeDocument/2006/relationships/image" Target="../media/image4.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23.png"/><Relationship Id="rId5" Type="http://schemas.openxmlformats.org/officeDocument/2006/relationships/image" Target="../media/image2.emf"/><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31.xml"/><Relationship Id="rId5" Type="http://schemas.openxmlformats.org/officeDocument/2006/relationships/image" Target="../media/image2.emf"/><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hemeOverride" Target="../theme/themeOverride32.xml"/><Relationship Id="rId5" Type="http://schemas.openxmlformats.org/officeDocument/2006/relationships/image" Target="../media/image2.emf"/><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themeOverride" Target="../theme/themeOverride33.xml"/><Relationship Id="rId5" Type="http://schemas.openxmlformats.org/officeDocument/2006/relationships/image" Target="../media/image2.emf"/><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22.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image" Target="../media/image2.emf"/><Relationship Id="rId5" Type="http://schemas.openxmlformats.org/officeDocument/2006/relationships/image" Target="../media/image24.pn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6.xml"/><Relationship Id="rId5" Type="http://schemas.openxmlformats.org/officeDocument/2006/relationships/image" Target="../media/image2.emf"/><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37.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8.xml"/><Relationship Id="rId6" Type="http://schemas.openxmlformats.org/officeDocument/2006/relationships/hyperlink" Target="mailto:inscription@cfwb.be" TargetMode="External"/><Relationship Id="rId5" Type="http://schemas.openxmlformats.org/officeDocument/2006/relationships/image" Target="../media/image2.em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3.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0.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hyperlink" Target="mailto:inscription@cfwb.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hyperlink" Target="http://www.inscription.cfwb.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6.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8BB061-5C67-5AA7-1FA0-19507877033E}"/>
              </a:ext>
            </a:extLst>
          </p:cNvPr>
          <p:cNvSpPr/>
          <p:nvPr/>
        </p:nvSpPr>
        <p:spPr>
          <a:xfrm>
            <a:off x="674473" y="5715007"/>
            <a:ext cx="1347758" cy="86497"/>
          </a:xfrm>
          <a:prstGeom prst="rect">
            <a:avLst/>
          </a:prstGeom>
          <a:solidFill>
            <a:srgbClr val="3B8C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3B8CB3"/>
              </a:solidFill>
            </a:endParaRPr>
          </a:p>
        </p:txBody>
      </p:sp>
      <p:pic>
        <p:nvPicPr>
          <p:cNvPr id="3" name="Image 2">
            <a:extLst>
              <a:ext uri="{FF2B5EF4-FFF2-40B4-BE49-F238E27FC236}">
                <a16:creationId xmlns:a16="http://schemas.microsoft.com/office/drawing/2014/main" id="{D4303D3A-A9D6-5AF2-B938-926391E657FC}"/>
              </a:ext>
            </a:extLst>
          </p:cNvPr>
          <p:cNvPicPr>
            <a:picLocks noChangeAspect="1"/>
          </p:cNvPicPr>
          <p:nvPr/>
        </p:nvPicPr>
        <p:blipFill>
          <a:blip r:embed="rId3"/>
          <a:stretch>
            <a:fillRect/>
          </a:stretch>
        </p:blipFill>
        <p:spPr>
          <a:xfrm>
            <a:off x="258933" y="197376"/>
            <a:ext cx="5336885" cy="1128504"/>
          </a:xfrm>
          <a:prstGeom prst="rect">
            <a:avLst/>
          </a:prstGeom>
        </p:spPr>
      </p:pic>
      <p:sp>
        <p:nvSpPr>
          <p:cNvPr id="9" name="Titre 1">
            <a:extLst>
              <a:ext uri="{FF2B5EF4-FFF2-40B4-BE49-F238E27FC236}">
                <a16:creationId xmlns:a16="http://schemas.microsoft.com/office/drawing/2014/main" id="{74316341-7B92-CAD9-84E6-D576DBC215D1}"/>
              </a:ext>
            </a:extLst>
          </p:cNvPr>
          <p:cNvSpPr>
            <a:spLocks noGrp="1"/>
          </p:cNvSpPr>
          <p:nvPr>
            <p:ph type="ctrTitle"/>
          </p:nvPr>
        </p:nvSpPr>
        <p:spPr>
          <a:xfrm>
            <a:off x="572114" y="3125279"/>
            <a:ext cx="8583828" cy="2387600"/>
          </a:xfrm>
        </p:spPr>
        <p:txBody>
          <a:bodyPr>
            <a:normAutofit fontScale="90000"/>
          </a:bodyPr>
          <a:lstStyle/>
          <a:p>
            <a:pPr algn="l">
              <a:lnSpc>
                <a:spcPct val="200000"/>
              </a:lnSpc>
              <a:spcAft>
                <a:spcPts val="600"/>
              </a:spcAft>
            </a:pPr>
            <a:r>
              <a:rPr lang="fr-BE" sz="5400" b="1" dirty="0">
                <a:solidFill>
                  <a:srgbClr val="202020"/>
                </a:solidFill>
                <a:latin typeface="Poppins SemiBold" pitchFamily="2" charset="77"/>
                <a:cs typeface="Poppins" pitchFamily="2" charset="77"/>
              </a:rPr>
              <a:t>Inscription </a:t>
            </a:r>
            <a:r>
              <a:rPr lang="fr-BE" sz="5400" dirty="0">
                <a:solidFill>
                  <a:srgbClr val="202020"/>
                </a:solidFill>
                <a:latin typeface="Poppins SemiBold" pitchFamily="2" charset="77"/>
                <a:cs typeface="Poppins" pitchFamily="2" charset="77"/>
              </a:rPr>
              <a:t>en</a:t>
            </a:r>
            <a:br>
              <a:rPr lang="fr-BE" sz="5400" dirty="0">
                <a:solidFill>
                  <a:srgbClr val="202020"/>
                </a:solidFill>
                <a:effectLst/>
                <a:latin typeface="Poppins" pitchFamily="2" charset="77"/>
                <a:cs typeface="Poppins" pitchFamily="2" charset="77"/>
              </a:rPr>
            </a:br>
            <a:r>
              <a:rPr lang="fr-BE" sz="4400" b="0" i="0" dirty="0">
                <a:solidFill>
                  <a:srgbClr val="202020"/>
                </a:solidFill>
                <a:effectLst/>
                <a:latin typeface="Poppins" pitchFamily="2" charset="77"/>
                <a:cs typeface="Poppins" pitchFamily="2" charset="77"/>
              </a:rPr>
              <a:t>1</a:t>
            </a:r>
            <a:r>
              <a:rPr lang="fr-BE" sz="4400" b="0" i="0" baseline="30000" dirty="0">
                <a:solidFill>
                  <a:srgbClr val="202020"/>
                </a:solidFill>
                <a:effectLst/>
                <a:latin typeface="Poppins" pitchFamily="2" charset="77"/>
                <a:cs typeface="Poppins" pitchFamily="2" charset="77"/>
              </a:rPr>
              <a:t>re</a:t>
            </a:r>
            <a:r>
              <a:rPr lang="fr-BE" sz="4400" b="0" i="0" dirty="0">
                <a:solidFill>
                  <a:srgbClr val="202020"/>
                </a:solidFill>
                <a:effectLst/>
                <a:latin typeface="Poppins" pitchFamily="2" charset="77"/>
                <a:cs typeface="Poppins" pitchFamily="2" charset="77"/>
              </a:rPr>
              <a:t> année commune</a:t>
            </a:r>
            <a:br>
              <a:rPr lang="fr-BE" sz="4400" b="0" i="0" dirty="0">
                <a:solidFill>
                  <a:srgbClr val="202020"/>
                </a:solidFill>
                <a:effectLst/>
                <a:latin typeface="Poppins" pitchFamily="2" charset="77"/>
                <a:cs typeface="Poppins" pitchFamily="2" charset="77"/>
              </a:rPr>
            </a:br>
            <a:r>
              <a:rPr lang="fr-BE" sz="4400" dirty="0">
                <a:solidFill>
                  <a:srgbClr val="202020"/>
                </a:solidFill>
                <a:latin typeface="Poppins" pitchFamily="2" charset="77"/>
                <a:cs typeface="Poppins" pitchFamily="2" charset="77"/>
              </a:rPr>
              <a:t>pour l’année scolaire 2024-2025</a:t>
            </a:r>
            <a:endParaRPr lang="fr-FR" sz="5400" dirty="0">
              <a:latin typeface="Poppins" pitchFamily="2" charset="77"/>
              <a:cs typeface="Poppins" pitchFamily="2" charset="77"/>
            </a:endParaRPr>
          </a:p>
        </p:txBody>
      </p:sp>
    </p:spTree>
    <p:extLst>
      <p:ext uri="{BB962C8B-B14F-4D97-AF65-F5344CB8AC3E}">
        <p14:creationId xmlns:p14="http://schemas.microsoft.com/office/powerpoint/2010/main" val="68706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2686" y="779016"/>
            <a:ext cx="8586629" cy="5342006"/>
          </a:xfrm>
          <a:solidFill>
            <a:schemeClr val="bg1">
              <a:lumMod val="95000"/>
            </a:schemeClr>
          </a:solidFill>
        </p:spPr>
        <p:txBody>
          <a:bodyPr>
            <a:normAutofit/>
          </a:bodyPr>
          <a:lstStyle/>
          <a:p>
            <a:pPr marL="457200" lvl="1" indent="0" algn="just">
              <a:lnSpc>
                <a:spcPct val="120000"/>
              </a:lnSpc>
              <a:spcBef>
                <a:spcPts val="1200"/>
              </a:spcBef>
              <a:buNone/>
            </a:pPr>
            <a:r>
              <a:rPr lang="fr-BE" sz="1800" b="1" dirty="0">
                <a:latin typeface="Poppins" panose="00000500000000000000" pitchFamily="2" charset="0"/>
                <a:cs typeface="Poppins" panose="00000500000000000000" pitchFamily="2" charset="0"/>
              </a:rPr>
              <a:t>Le domicile au moment de l’inscription dans l’école primaire actuellement fréquentée</a:t>
            </a:r>
          </a:p>
          <a:p>
            <a:pPr marL="0" indent="0" algn="just">
              <a:spcBef>
                <a:spcPts val="0"/>
              </a:spcBef>
              <a:buNone/>
            </a:pPr>
            <a:endParaRPr lang="fr-BE" sz="1600" b="1" dirty="0">
              <a:solidFill>
                <a:srgbClr val="FF0000"/>
              </a:solidFill>
              <a:sym typeface="Wingdings" panose="05000000000000000000" pitchFamily="2" charset="2"/>
            </a:endParaRPr>
          </a:p>
          <a:p>
            <a:pPr marL="0" indent="0" algn="just">
              <a:lnSpc>
                <a:spcPct val="170000"/>
              </a:lnSpc>
              <a:spcBef>
                <a:spcPts val="600"/>
              </a:spcBef>
              <a:buNone/>
            </a:pPr>
            <a:r>
              <a:rPr lang="fr-BE" sz="1600" b="1" dirty="0">
                <a:solidFill>
                  <a:srgbClr val="3B8CB3"/>
                </a:solidFill>
                <a:latin typeface="Poppins" panose="00000500000000000000" pitchFamily="2" charset="0"/>
                <a:cs typeface="Poppins" panose="00000500000000000000" pitchFamily="2" charset="0"/>
                <a:sym typeface="Wingdings" panose="05000000000000000000" pitchFamily="2" charset="2"/>
              </a:rPr>
              <a:t>Possibilité</a:t>
            </a:r>
            <a:r>
              <a:rPr lang="fr-BE" sz="1600" dirty="0">
                <a:solidFill>
                  <a:srgbClr val="3B8CB3"/>
                </a:solidFill>
                <a:latin typeface="Poppins" panose="00000500000000000000" pitchFamily="2" charset="0"/>
                <a:cs typeface="Poppins" panose="00000500000000000000" pitchFamily="2" charset="0"/>
                <a:sym typeface="Wingdings" panose="05000000000000000000" pitchFamily="2" charset="2"/>
              </a:rPr>
              <a:t> </a:t>
            </a:r>
            <a:r>
              <a:rPr lang="fr-BE" sz="1600" dirty="0">
                <a:latin typeface="Poppins" panose="00000500000000000000" pitchFamily="2" charset="0"/>
                <a:cs typeface="Poppins" panose="00000500000000000000" pitchFamily="2" charset="0"/>
                <a:sym typeface="Wingdings" panose="05000000000000000000" pitchFamily="2" charset="2"/>
              </a:rPr>
              <a:t>de faire valoir le domicile au moment de l’inscription dans l’école primaire actuelle si l’adresse se situait à proximité  </a:t>
            </a:r>
            <a:r>
              <a:rPr lang="fr-BE" sz="1600" b="1" dirty="0">
                <a:solidFill>
                  <a:srgbClr val="3B8CB3"/>
                </a:solidFill>
                <a:latin typeface="Poppins" panose="00000500000000000000" pitchFamily="2" charset="0"/>
                <a:cs typeface="Poppins" panose="00000500000000000000" pitchFamily="2" charset="0"/>
                <a:sym typeface="Wingdings" panose="05000000000000000000" pitchFamily="2" charset="2"/>
              </a:rPr>
              <a:t>ce domicile n’est pris en compte que pour le coefficient de proximité « domicile – école primaire »</a:t>
            </a:r>
          </a:p>
          <a:p>
            <a:pPr marL="0" indent="0" algn="just">
              <a:buNone/>
            </a:pPr>
            <a:endParaRPr lang="fr-BE" sz="2000" b="1" dirty="0">
              <a:solidFill>
                <a:srgbClr val="6AC491"/>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spcAft>
                <a:spcPts val="1200"/>
              </a:spcAft>
              <a:buNone/>
            </a:pPr>
            <a:r>
              <a:rPr lang="fr-BE" sz="1600" b="1" dirty="0">
                <a:solidFill>
                  <a:srgbClr val="00B050"/>
                </a:solidFill>
                <a:latin typeface="Poppins" panose="00000500000000000000" pitchFamily="2" charset="0"/>
                <a:cs typeface="Poppins" panose="00000500000000000000" pitchFamily="2" charset="0"/>
              </a:rPr>
              <a:t>Preuve à fournir </a:t>
            </a:r>
            <a:r>
              <a:rPr lang="fr-BE" sz="1600" dirty="0">
                <a:solidFill>
                  <a:srgbClr val="00B050"/>
                </a:solidFill>
                <a:latin typeface="Poppins" panose="00000500000000000000" pitchFamily="2" charset="0"/>
                <a:cs typeface="Poppins" panose="00000500000000000000" pitchFamily="2" charset="0"/>
              </a:rPr>
              <a:t>: certificat de résidence avec historique</a:t>
            </a:r>
            <a:endParaRPr lang="fr-BE" sz="2000" dirty="0">
              <a:latin typeface="Poppins" panose="00000500000000000000" pitchFamily="2" charset="0"/>
              <a:cs typeface="Poppins" panose="00000500000000000000" pitchFamily="2" charset="0"/>
            </a:endParaRPr>
          </a:p>
          <a:p>
            <a:pPr marL="457200" lvl="1" indent="0" algn="ctr">
              <a:buNone/>
            </a:pPr>
            <a:r>
              <a:rPr lang="fr-BE" sz="1600" dirty="0">
                <a:latin typeface="Poppins" panose="00000500000000000000" pitchFamily="2" charset="0"/>
                <a:cs typeface="Poppins" panose="00000500000000000000" pitchFamily="2" charset="0"/>
              </a:rPr>
              <a:t>Le domicile du 2</a:t>
            </a:r>
            <a:r>
              <a:rPr lang="fr-BE" sz="1600" baseline="30000" dirty="0">
                <a:latin typeface="Poppins" panose="00000500000000000000" pitchFamily="2" charset="0"/>
                <a:cs typeface="Poppins" panose="00000500000000000000" pitchFamily="2" charset="0"/>
              </a:rPr>
              <a:t>e</a:t>
            </a:r>
            <a:r>
              <a:rPr lang="fr-BE" sz="1600" dirty="0">
                <a:latin typeface="Poppins" panose="00000500000000000000" pitchFamily="2" charset="0"/>
                <a:cs typeface="Poppins" panose="00000500000000000000" pitchFamily="2" charset="0"/>
              </a:rPr>
              <a:t> parent et le domicile au moment de l’inscription dans l’école primaire actuelle peuvent être cumulés.</a:t>
            </a:r>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buNone/>
            </a:pPr>
            <a:endParaRPr lang="fr-BE" sz="2400" b="1" dirty="0">
              <a:solidFill>
                <a:schemeClr val="tx2">
                  <a:lumMod val="60000"/>
                  <a:lumOff val="40000"/>
                </a:schemeClr>
              </a:solidFill>
            </a:endParaRPr>
          </a:p>
        </p:txBody>
      </p:sp>
      <p:grpSp>
        <p:nvGrpSpPr>
          <p:cNvPr id="4" name="Groupe 3"/>
          <p:cNvGrpSpPr/>
          <p:nvPr/>
        </p:nvGrpSpPr>
        <p:grpSpPr>
          <a:xfrm>
            <a:off x="1310093" y="627301"/>
            <a:ext cx="1112223" cy="5493721"/>
            <a:chOff x="106017" y="-187672"/>
            <a:chExt cx="1112223" cy="6336976"/>
          </a:xfrm>
        </p:grpSpPr>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17" y="-187672"/>
              <a:ext cx="988485" cy="988485"/>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79" y="5462443"/>
              <a:ext cx="686861" cy="686861"/>
            </a:xfrm>
            <a:prstGeom prst="rect">
              <a:avLst/>
            </a:prstGeom>
          </p:spPr>
        </p:pic>
      </p:gr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pic>
        <p:nvPicPr>
          <p:cNvPr id="12" name="Image 11"/>
          <p:cNvPicPr>
            <a:picLocks noChangeAspect="1"/>
          </p:cNvPicPr>
          <p:nvPr/>
        </p:nvPicPr>
        <p:blipFill>
          <a:blip r:embed="rId7"/>
          <a:stretch>
            <a:fillRect/>
          </a:stretch>
        </p:blipFill>
        <p:spPr>
          <a:xfrm>
            <a:off x="3651852" y="3088310"/>
            <a:ext cx="4888295" cy="1981833"/>
          </a:xfrm>
          <a:prstGeom prst="rect">
            <a:avLst/>
          </a:prstGeom>
        </p:spPr>
      </p:pic>
      <p:sp>
        <p:nvSpPr>
          <p:cNvPr id="13" name="Rectangle 12"/>
          <p:cNvSpPr/>
          <p:nvPr/>
        </p:nvSpPr>
        <p:spPr>
          <a:xfrm>
            <a:off x="3748584" y="4297544"/>
            <a:ext cx="4725381" cy="724832"/>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10681213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2538438" y="4621537"/>
            <a:ext cx="7443925" cy="892552"/>
          </a:xfrm>
          <a:prstGeom prst="rect">
            <a:avLst/>
          </a:prstGeom>
          <a:noFill/>
        </p:spPr>
        <p:txBody>
          <a:bodyPr wrap="square" rtlCol="0">
            <a:spAutoFit/>
          </a:bodyPr>
          <a:lstStyle/>
          <a:p>
            <a:endParaRPr lang="fr-BE" b="1" dirty="0">
              <a:solidFill>
                <a:srgbClr val="C00000"/>
              </a:solidFill>
              <a:latin typeface="+mj-lt"/>
              <a:cs typeface="Arial" panose="020B0604020202020204" pitchFamily="34" charset="0"/>
              <a:sym typeface="Wingdings" panose="05000000000000000000" pitchFamily="2" charset="2"/>
            </a:endParaRPr>
          </a:p>
          <a:p>
            <a:r>
              <a:rPr lang="fr-BE" sz="1600" dirty="0">
                <a:solidFill>
                  <a:srgbClr val="C00000"/>
                </a:solidFill>
                <a:latin typeface="Poppins" panose="00000500000000000000" pitchFamily="2" charset="0"/>
                <a:cs typeface="Poppins" panose="00000500000000000000" pitchFamily="2" charset="0"/>
                <a:sym typeface="Wingdings" panose="05000000000000000000" pitchFamily="2" charset="2"/>
              </a:rPr>
              <a:t>Une erreur peut avoir de lourdes conséquences en cas de classement</a:t>
            </a:r>
          </a:p>
          <a:p>
            <a:endParaRPr lang="fr-BE" dirty="0"/>
          </a:p>
        </p:txBody>
      </p:sp>
      <p:sp>
        <p:nvSpPr>
          <p:cNvPr id="5" name="ZoneTexte 4"/>
          <p:cNvSpPr txBox="1"/>
          <p:nvPr/>
        </p:nvSpPr>
        <p:spPr>
          <a:xfrm>
            <a:off x="1281272" y="1515834"/>
            <a:ext cx="9958256" cy="3062377"/>
          </a:xfrm>
          <a:prstGeom prst="rect">
            <a:avLst/>
          </a:prstGeom>
          <a:noFill/>
        </p:spPr>
        <p:txBody>
          <a:bodyPr wrap="square" rtlCol="0">
            <a:spAutoFit/>
          </a:bodyPr>
          <a:lstStyle/>
          <a:p>
            <a:pPr algn="ctr">
              <a:lnSpc>
                <a:spcPct val="150000"/>
              </a:lnSpc>
            </a:pPr>
            <a:r>
              <a:rPr lang="fr-BE" sz="2000" dirty="0">
                <a:latin typeface="Poppins" panose="00000500000000000000" pitchFamily="2" charset="0"/>
                <a:cs typeface="Poppins" panose="00000500000000000000" pitchFamily="2" charset="0"/>
                <a:sym typeface="Wingdings" panose="05000000000000000000" pitchFamily="2" charset="2"/>
              </a:rPr>
              <a:t>Si l’invocation d’un autre domicile que le domicile actuel est possible, il est important de </a:t>
            </a:r>
            <a:r>
              <a:rPr lang="fr-BE" sz="2000" b="1" dirty="0">
                <a:latin typeface="Poppins" panose="00000500000000000000" pitchFamily="2" charset="0"/>
                <a:cs typeface="Poppins" panose="00000500000000000000" pitchFamily="2" charset="0"/>
                <a:sym typeface="Wingdings" panose="05000000000000000000" pitchFamily="2" charset="2"/>
              </a:rPr>
              <a:t>procéder à une </a:t>
            </a:r>
            <a:r>
              <a:rPr lang="fr-BE" sz="2000" b="1" dirty="0">
                <a:solidFill>
                  <a:srgbClr val="3B8CB3"/>
                </a:solidFill>
                <a:latin typeface="Poppins" panose="00000500000000000000" pitchFamily="2" charset="0"/>
                <a:cs typeface="Poppins" panose="00000500000000000000" pitchFamily="2" charset="0"/>
                <a:sym typeface="Wingdings" panose="05000000000000000000" pitchFamily="2" charset="2"/>
              </a:rPr>
              <a:t>simulation de l’indice composite</a:t>
            </a:r>
          </a:p>
          <a:p>
            <a:pPr algn="just">
              <a:lnSpc>
                <a:spcPct val="150000"/>
              </a:lnSpc>
            </a:pPr>
            <a:endParaRPr lang="fr-BE" b="1" dirty="0">
              <a:solidFill>
                <a:srgbClr val="3B8CB3"/>
              </a:solidFill>
              <a:latin typeface="Poppins" panose="00000500000000000000" pitchFamily="2" charset="0"/>
              <a:cs typeface="Poppins" panose="00000500000000000000" pitchFamily="2" charset="0"/>
              <a:sym typeface="Wingdings" panose="05000000000000000000" pitchFamily="2" charset="2"/>
            </a:endParaRPr>
          </a:p>
          <a:p>
            <a:pPr algn="just"/>
            <a:endParaRPr lang="fr-BE" b="1" dirty="0">
              <a:solidFill>
                <a:srgbClr val="002060"/>
              </a:solidFill>
              <a:latin typeface="+mj-lt"/>
              <a:sym typeface="Wingdings" panose="05000000000000000000" pitchFamily="2" charset="2"/>
            </a:endParaRPr>
          </a:p>
          <a:p>
            <a:pPr marL="0" lvl="1" algn="ctr">
              <a:defRPr/>
            </a:pPr>
            <a:r>
              <a:rPr lang="fr-BE" altLang="fr-FR" sz="2000" dirty="0">
                <a:latin typeface="Poppins" panose="00000500000000000000" pitchFamily="2" charset="0"/>
                <a:cs typeface="Poppins" panose="00000500000000000000" pitchFamily="2" charset="0"/>
              </a:rPr>
              <a:t>Par téléphone au </a:t>
            </a:r>
            <a:r>
              <a:rPr lang="fr-BE" altLang="fr-FR" sz="2000" dirty="0">
                <a:solidFill>
                  <a:srgbClr val="44AA70"/>
                </a:solidFill>
                <a:latin typeface="Poppins" panose="00000500000000000000" pitchFamily="2" charset="0"/>
                <a:cs typeface="Poppins" panose="00000500000000000000" pitchFamily="2" charset="0"/>
              </a:rPr>
              <a:t>0800/188.55</a:t>
            </a:r>
            <a:r>
              <a:rPr lang="fr-BE" altLang="fr-FR" sz="2000" dirty="0">
                <a:solidFill>
                  <a:schemeClr val="accent5">
                    <a:lumMod val="75000"/>
                  </a:schemeClr>
                </a:solidFill>
                <a:latin typeface="Poppins" panose="00000500000000000000" pitchFamily="2" charset="0"/>
                <a:cs typeface="Poppins" panose="00000500000000000000" pitchFamily="2" charset="0"/>
              </a:rPr>
              <a:t> </a:t>
            </a:r>
            <a:r>
              <a:rPr lang="fr-BE" altLang="fr-FR" sz="2000" dirty="0">
                <a:solidFill>
                  <a:srgbClr val="44AA70"/>
                </a:solidFill>
                <a:latin typeface="Poppins" panose="00000500000000000000" pitchFamily="2" charset="0"/>
                <a:cs typeface="Poppins" panose="00000500000000000000" pitchFamily="2" charset="0"/>
              </a:rPr>
              <a:t>(gratuit)</a:t>
            </a:r>
          </a:p>
          <a:p>
            <a:pPr marL="0" lvl="1" algn="ctr">
              <a:spcAft>
                <a:spcPts val="1200"/>
              </a:spcAft>
              <a:defRPr/>
            </a:pPr>
            <a:endParaRPr lang="fr-BE" altLang="fr-FR" sz="2000" dirty="0">
              <a:solidFill>
                <a:srgbClr val="44AA70"/>
              </a:solidFill>
              <a:latin typeface="Poppins" panose="00000500000000000000" pitchFamily="2" charset="0"/>
              <a:cs typeface="Poppins" panose="00000500000000000000" pitchFamily="2" charset="0"/>
            </a:endParaRPr>
          </a:p>
          <a:p>
            <a:pPr marL="0" lvl="1" algn="ctr">
              <a:defRPr/>
            </a:pPr>
            <a:r>
              <a:rPr lang="fr-BE" altLang="fr-FR" sz="2000" dirty="0">
                <a:latin typeface="Poppins" panose="00000500000000000000" pitchFamily="2" charset="0"/>
                <a:cs typeface="Poppins" panose="00000500000000000000" pitchFamily="2" charset="0"/>
              </a:rPr>
              <a:t>Sur le site : </a:t>
            </a:r>
            <a:r>
              <a:rPr lang="fr-BE" altLang="fr-FR" sz="2000" u="sng" dirty="0">
                <a:solidFill>
                  <a:schemeClr val="accent5">
                    <a:lumMod val="75000"/>
                  </a:schemeClr>
                </a:solidFill>
                <a:latin typeface="Poppins" panose="00000500000000000000" pitchFamily="2" charset="0"/>
                <a:cs typeface="Poppins" panose="00000500000000000000" pitchFamily="2" charset="0"/>
              </a:rPr>
              <a:t>www.inscription.cfwb.be </a:t>
            </a:r>
          </a:p>
          <a:p>
            <a:pPr algn="just"/>
            <a:endParaRPr lang="fr-BE" b="1" dirty="0">
              <a:solidFill>
                <a:srgbClr val="002060"/>
              </a:solidFill>
              <a:latin typeface="+mj-lt"/>
              <a:sym typeface="Wingdings" panose="05000000000000000000" pitchFamily="2" charset="2"/>
            </a:endParaRP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pic>
        <p:nvPicPr>
          <p:cNvPr id="11" name="Image 10"/>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881" y="3634224"/>
            <a:ext cx="900661" cy="90066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386" y="4889795"/>
            <a:ext cx="406591" cy="356035"/>
          </a:xfrm>
          <a:prstGeom prst="rect">
            <a:avLst/>
          </a:prstGeom>
        </p:spPr>
      </p:pic>
      <p:pic>
        <p:nvPicPr>
          <p:cNvPr id="14" name="Image 13"/>
          <p:cNvPicPr>
            <a:picLocks noChangeAspect="1"/>
          </p:cNvPicPr>
          <p:nvPr/>
        </p:nvPicPr>
        <p:blipFill>
          <a:blip r:embed="rId7">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3966" y="3031083"/>
            <a:ext cx="516489" cy="516489"/>
          </a:xfrm>
          <a:prstGeom prst="rect">
            <a:avLst/>
          </a:prstGeom>
        </p:spPr>
      </p:pic>
    </p:spTree>
    <p:extLst>
      <p:ext uri="{BB962C8B-B14F-4D97-AF65-F5344CB8AC3E}">
        <p14:creationId xmlns:p14="http://schemas.microsoft.com/office/powerpoint/2010/main" val="2055215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114" y="1146502"/>
            <a:ext cx="5097667" cy="535781"/>
          </a:xfrm>
        </p:spPr>
        <p:txBody>
          <a:bodyPr>
            <a:noAutofit/>
          </a:bodyPr>
          <a:lstStyle/>
          <a:p>
            <a:pPr lvl="0">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 La demande en immersion</a:t>
            </a:r>
          </a:p>
        </p:txBody>
      </p:sp>
      <p:pic>
        <p:nvPicPr>
          <p:cNvPr id="6" name="Image 5"/>
          <p:cNvPicPr>
            <a:picLocks noChangeAspect="1"/>
          </p:cNvPicPr>
          <p:nvPr/>
        </p:nvPicPr>
        <p:blipFill rotWithShape="1">
          <a:blip r:embed="rId4"/>
          <a:srcRect l="9434" t="27189" r="43832" b="68104"/>
          <a:stretch/>
        </p:blipFill>
        <p:spPr>
          <a:xfrm>
            <a:off x="2494247" y="2250341"/>
            <a:ext cx="7203507" cy="834861"/>
          </a:xfrm>
          <a:prstGeom prst="rect">
            <a:avLst/>
          </a:prstGeom>
        </p:spPr>
      </p:pic>
      <p:sp>
        <p:nvSpPr>
          <p:cNvPr id="7" name="Rectangle 6"/>
          <p:cNvSpPr/>
          <p:nvPr/>
        </p:nvSpPr>
        <p:spPr>
          <a:xfrm>
            <a:off x="8568559" y="2167759"/>
            <a:ext cx="1129195" cy="917443"/>
          </a:xfrm>
          <a:prstGeom prst="rect">
            <a:avLst/>
          </a:prstGeom>
          <a:noFill/>
          <a:ln w="5715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
        <p:nvSpPr>
          <p:cNvPr id="2" name="ZoneTexte 1"/>
          <p:cNvSpPr txBox="1"/>
          <p:nvPr/>
        </p:nvSpPr>
        <p:spPr>
          <a:xfrm>
            <a:off x="1581075" y="3981562"/>
            <a:ext cx="9029850" cy="1000274"/>
          </a:xfrm>
          <a:prstGeom prst="rect">
            <a:avLst/>
          </a:prstGeom>
          <a:noFill/>
        </p:spPr>
        <p:txBody>
          <a:bodyPr wrap="square" rtlCol="0">
            <a:spAutoFit/>
          </a:bodyPr>
          <a:lstStyle/>
          <a:p>
            <a:pPr algn="just"/>
            <a:r>
              <a:rPr lang="fr-BE" dirty="0">
                <a:sym typeface="Wingdings" panose="05000000000000000000" pitchFamily="2" charset="2"/>
              </a:rPr>
              <a:t>La demande d’immersion s’applique à </a:t>
            </a:r>
            <a:r>
              <a:rPr lang="fr-BE" b="1" dirty="0">
                <a:solidFill>
                  <a:srgbClr val="3B8CB3"/>
                </a:solidFill>
                <a:sym typeface="Wingdings" panose="05000000000000000000" pitchFamily="2" charset="2"/>
              </a:rPr>
              <a:t>l’ensemble</a:t>
            </a:r>
            <a:r>
              <a:rPr lang="fr-BE" dirty="0">
                <a:solidFill>
                  <a:srgbClr val="3B8CB3"/>
                </a:solidFill>
                <a:sym typeface="Wingdings" panose="05000000000000000000" pitchFamily="2" charset="2"/>
              </a:rPr>
              <a:t> </a:t>
            </a:r>
            <a:r>
              <a:rPr lang="fr-BE" dirty="0">
                <a:sym typeface="Wingdings" panose="05000000000000000000" pitchFamily="2" charset="2"/>
              </a:rPr>
              <a:t>des écoles visées qui organisent </a:t>
            </a:r>
            <a:r>
              <a:rPr lang="fr-BE" b="1" dirty="0">
                <a:solidFill>
                  <a:srgbClr val="3B8CB3"/>
                </a:solidFill>
                <a:sym typeface="Wingdings" panose="05000000000000000000" pitchFamily="2" charset="2"/>
              </a:rPr>
              <a:t>l’immersion</a:t>
            </a:r>
          </a:p>
          <a:p>
            <a:pPr algn="just">
              <a:spcAft>
                <a:spcPts val="600"/>
              </a:spcAft>
            </a:pPr>
            <a:endParaRPr lang="fr-BE" dirty="0">
              <a:solidFill>
                <a:schemeClr val="tx1">
                  <a:lumMod val="75000"/>
                  <a:lumOff val="25000"/>
                </a:schemeClr>
              </a:solidFill>
              <a:sym typeface="Wingdings" panose="05000000000000000000" pitchFamily="2" charset="2"/>
            </a:endParaRPr>
          </a:p>
          <a:p>
            <a:pPr algn="just"/>
            <a:r>
              <a:rPr lang="fr-BE" dirty="0">
                <a:sym typeface="Wingdings" panose="05000000000000000000" pitchFamily="2" charset="2"/>
              </a:rPr>
              <a:t>Possibilité d’en faire la demande même si l’école de 1</a:t>
            </a:r>
            <a:r>
              <a:rPr lang="fr-BE" baseline="30000" dirty="0">
                <a:sym typeface="Wingdings" panose="05000000000000000000" pitchFamily="2" charset="2"/>
              </a:rPr>
              <a:t>re</a:t>
            </a:r>
            <a:r>
              <a:rPr lang="fr-BE" dirty="0">
                <a:sym typeface="Wingdings" panose="05000000000000000000" pitchFamily="2" charset="2"/>
              </a:rPr>
              <a:t> préférence ne l’organise pas</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934" y="3982443"/>
            <a:ext cx="526141" cy="526141"/>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933" y="4576905"/>
            <a:ext cx="526141" cy="526141"/>
          </a:xfrm>
          <a:prstGeom prst="rect">
            <a:avLst/>
          </a:prstGeom>
        </p:spPr>
      </p:pic>
      <p:pic>
        <p:nvPicPr>
          <p:cNvPr id="11" name="Image 10">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11209273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84660" y="3430423"/>
            <a:ext cx="9607438" cy="2523768"/>
          </a:xfrm>
          <a:prstGeom prst="rect">
            <a:avLst/>
          </a:prstGeom>
        </p:spPr>
        <p:txBody>
          <a:bodyPr wrap="square">
            <a:spAutoFit/>
          </a:bodyPr>
          <a:lstStyle/>
          <a:p>
            <a:endParaRPr lang="fr-BE" sz="400" b="1" dirty="0">
              <a:solidFill>
                <a:srgbClr val="00B050"/>
              </a:solidFill>
            </a:endParaRPr>
          </a:p>
          <a:p>
            <a:pPr marL="358775" lvl="1" indent="-358775"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Pour les frères/sœurs </a:t>
            </a:r>
            <a:r>
              <a:rPr lang="fr-BE" sz="1400" dirty="0">
                <a:latin typeface="Poppins" panose="00000500000000000000" pitchFamily="2" charset="0"/>
                <a:cs typeface="Poppins" panose="00000500000000000000" pitchFamily="2" charset="0"/>
              </a:rPr>
              <a:t>: déclaration sur l’honneur que l’élève à inscrire a au moins un parent commun avec l’élève qui fréquente déjà l’école secondaire</a:t>
            </a:r>
          </a:p>
          <a:p>
            <a:pPr marL="358775" lvl="2" algn="just">
              <a:buClr>
                <a:srgbClr val="54B2BB"/>
              </a:buClr>
              <a:defRPr/>
            </a:pPr>
            <a:r>
              <a:rPr lang="fr-BE" sz="1400" b="1" dirty="0">
                <a:solidFill>
                  <a:srgbClr val="285F7A"/>
                </a:solidFill>
                <a:latin typeface="Poppins" panose="00000500000000000000" pitchFamily="2" charset="0"/>
                <a:cs typeface="Poppins" panose="00000500000000000000" pitchFamily="2" charset="0"/>
              </a:rPr>
              <a:t>→</a:t>
            </a:r>
            <a:r>
              <a:rPr lang="fr-BE" sz="1400" dirty="0">
                <a:solidFill>
                  <a:srgbClr val="285F7A"/>
                </a:solidFill>
                <a:latin typeface="Poppins" panose="00000500000000000000" pitchFamily="2" charset="0"/>
                <a:cs typeface="Poppins" panose="00000500000000000000" pitchFamily="2" charset="0"/>
              </a:rPr>
              <a:t> </a:t>
            </a:r>
            <a:r>
              <a:rPr lang="fr-BE" sz="1400" dirty="0">
                <a:latin typeface="Poppins" panose="00000500000000000000" pitchFamily="2" charset="0"/>
                <a:cs typeface="Poppins" panose="00000500000000000000" pitchFamily="2" charset="0"/>
              </a:rPr>
              <a:t>Cette déclaration est réalisée par la signature du FUI</a:t>
            </a:r>
          </a:p>
          <a:p>
            <a:pPr marL="1085850" lvl="2" indent="-285750" algn="just">
              <a:buClr>
                <a:srgbClr val="54B2BB"/>
              </a:buClr>
              <a:buFont typeface="Wingdings" panose="05000000000000000000" pitchFamily="2" charset="2"/>
              <a:buChar char="q"/>
              <a:defRPr/>
            </a:pPr>
            <a:endParaRPr lang="fr-BE" sz="1400" dirty="0">
              <a:latin typeface="Poppins" panose="00000500000000000000" pitchFamily="2" charset="0"/>
              <a:cs typeface="Poppins" panose="00000500000000000000" pitchFamily="2" charset="0"/>
            </a:endParaRPr>
          </a:p>
          <a:p>
            <a:pPr marL="374650" lvl="1" indent="-374650"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Recomposition familiale : </a:t>
            </a:r>
            <a:r>
              <a:rPr lang="fr-BE" sz="1400" dirty="0">
                <a:latin typeface="Poppins" panose="00000500000000000000" pitchFamily="2" charset="0"/>
                <a:cs typeface="Poppins" panose="00000500000000000000" pitchFamily="2" charset="0"/>
              </a:rPr>
              <a:t>établir que l'un des parents de l’élève à inscrire a recomposé une famille avec l'un des parents de l’élève qui fréquente déjà l'école secondaire, soit par </a:t>
            </a:r>
            <a:r>
              <a:rPr lang="fr-BE" sz="1400" dirty="0">
                <a:solidFill>
                  <a:srgbClr val="3B8CB3"/>
                </a:solidFill>
                <a:latin typeface="Poppins" panose="00000500000000000000" pitchFamily="2" charset="0"/>
                <a:cs typeface="Poppins" panose="00000500000000000000" pitchFamily="2" charset="0"/>
              </a:rPr>
              <a:t>mariage</a:t>
            </a:r>
            <a:r>
              <a:rPr lang="fr-BE" sz="1400" dirty="0">
                <a:latin typeface="Poppins" panose="00000500000000000000" pitchFamily="2" charset="0"/>
                <a:cs typeface="Poppins" panose="00000500000000000000" pitchFamily="2" charset="0"/>
              </a:rPr>
              <a:t>, soit par </a:t>
            </a:r>
            <a:r>
              <a:rPr lang="fr-BE" sz="1400" dirty="0">
                <a:solidFill>
                  <a:srgbClr val="3B8CB3"/>
                </a:solidFill>
                <a:latin typeface="Poppins" panose="00000500000000000000" pitchFamily="2" charset="0"/>
                <a:cs typeface="Poppins" panose="00000500000000000000" pitchFamily="2" charset="0"/>
              </a:rPr>
              <a:t>cohabitation légale</a:t>
            </a:r>
            <a:r>
              <a:rPr lang="fr-BE" sz="1400" dirty="0">
                <a:latin typeface="Poppins" panose="00000500000000000000" pitchFamily="2" charset="0"/>
                <a:cs typeface="Poppins" panose="00000500000000000000" pitchFamily="2" charset="0"/>
              </a:rPr>
              <a:t>, soit par </a:t>
            </a:r>
            <a:r>
              <a:rPr lang="fr-BE" sz="1400" dirty="0">
                <a:solidFill>
                  <a:srgbClr val="3B8CB3"/>
                </a:solidFill>
                <a:latin typeface="Poppins" panose="00000500000000000000" pitchFamily="2" charset="0"/>
                <a:cs typeface="Poppins" panose="00000500000000000000" pitchFamily="2" charset="0"/>
              </a:rPr>
              <a:t>domiciliation depuis au moins un an</a:t>
            </a:r>
            <a:r>
              <a:rPr lang="fr-BE" sz="1400" dirty="0">
                <a:latin typeface="Poppins" panose="00000500000000000000" pitchFamily="2" charset="0"/>
                <a:cs typeface="Poppins" panose="00000500000000000000" pitchFamily="2" charset="0"/>
              </a:rPr>
              <a:t>,</a:t>
            </a:r>
            <a:r>
              <a:rPr lang="fr-BE" sz="1400" dirty="0">
                <a:solidFill>
                  <a:srgbClr val="285F7A"/>
                </a:solidFill>
                <a:latin typeface="Poppins" panose="00000500000000000000" pitchFamily="2" charset="0"/>
                <a:cs typeface="Poppins" panose="00000500000000000000" pitchFamily="2" charset="0"/>
              </a:rPr>
              <a:t> </a:t>
            </a:r>
            <a:r>
              <a:rPr lang="fr-BE" sz="1400" dirty="0">
                <a:latin typeface="Poppins" panose="00000500000000000000" pitchFamily="2" charset="0"/>
                <a:cs typeface="Poppins" panose="00000500000000000000" pitchFamily="2" charset="0"/>
              </a:rPr>
              <a:t>au dernier jour de la période d’inscription</a:t>
            </a:r>
          </a:p>
          <a:p>
            <a:pPr marL="285750" lvl="1" indent="-285750" algn="just">
              <a:buFont typeface="Wingdings" panose="05000000000000000000" pitchFamily="2" charset="2"/>
              <a:buChar char="q"/>
              <a:defRPr/>
            </a:pPr>
            <a:endParaRPr lang="fr-BE" sz="1400" dirty="0">
              <a:latin typeface="Poppins" panose="00000500000000000000" pitchFamily="2" charset="0"/>
              <a:cs typeface="Poppins" panose="00000500000000000000" pitchFamily="2" charset="0"/>
            </a:endParaRPr>
          </a:p>
          <a:p>
            <a:pPr marL="374650" lvl="1" indent="-374650"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Dans toute autre situation </a:t>
            </a:r>
            <a:r>
              <a:rPr lang="fr-BE" sz="1400" dirty="0">
                <a:latin typeface="Poppins" panose="00000500000000000000" pitchFamily="2" charset="0"/>
                <a:cs typeface="Poppins" panose="00000500000000000000" pitchFamily="2" charset="0"/>
              </a:rPr>
              <a:t>: établir que l'élève à inscrire réside </a:t>
            </a:r>
            <a:r>
              <a:rPr lang="fr-BE" sz="1400" dirty="0">
                <a:solidFill>
                  <a:srgbClr val="3B8CB3"/>
                </a:solidFill>
                <a:latin typeface="Poppins" panose="00000500000000000000" pitchFamily="2" charset="0"/>
                <a:cs typeface="Poppins" panose="00000500000000000000" pitchFamily="2" charset="0"/>
              </a:rPr>
              <a:t>depuis au moins un an </a:t>
            </a:r>
            <a:r>
              <a:rPr lang="fr-BE" sz="1400" dirty="0">
                <a:latin typeface="Poppins" panose="00000500000000000000" pitchFamily="2" charset="0"/>
                <a:cs typeface="Poppins" panose="00000500000000000000" pitchFamily="2" charset="0"/>
              </a:rPr>
              <a:t>avec l’élève qui fréquente déjà l'école secondaire au dernier jour de la période d’inscription</a:t>
            </a:r>
          </a:p>
        </p:txBody>
      </p:sp>
      <p:grpSp>
        <p:nvGrpSpPr>
          <p:cNvPr id="13" name="Groupe 12"/>
          <p:cNvGrpSpPr/>
          <p:nvPr/>
        </p:nvGrpSpPr>
        <p:grpSpPr>
          <a:xfrm>
            <a:off x="1210229" y="1146333"/>
            <a:ext cx="10522653" cy="1477328"/>
            <a:chOff x="-756088" y="1434277"/>
            <a:chExt cx="9214248" cy="1477328"/>
          </a:xfrm>
        </p:grpSpPr>
        <p:sp>
          <p:nvSpPr>
            <p:cNvPr id="5" name="ZoneTexte 4"/>
            <p:cNvSpPr txBox="1"/>
            <p:nvPr/>
          </p:nvSpPr>
          <p:spPr>
            <a:xfrm>
              <a:off x="-756088" y="1434277"/>
              <a:ext cx="9214248" cy="1477328"/>
            </a:xfrm>
            <a:prstGeom prst="rect">
              <a:avLst/>
            </a:prstGeom>
            <a:noFill/>
          </p:spPr>
          <p:txBody>
            <a:bodyPr wrap="square" rtlCol="0">
              <a:spAutoFit/>
            </a:bodyPr>
            <a:lstStyle/>
            <a:p>
              <a:pPr algn="ctr">
                <a:lnSpc>
                  <a:spcPct val="150000"/>
                </a:lnSpc>
              </a:pPr>
              <a:r>
                <a:rPr lang="fr-BE" dirty="0">
                  <a:solidFill>
                    <a:srgbClr val="C00000"/>
                  </a:solidFill>
                  <a:latin typeface="Poppins" panose="00000500000000000000" pitchFamily="2" charset="0"/>
                  <a:cs typeface="Poppins" panose="00000500000000000000" pitchFamily="2" charset="0"/>
                </a:rPr>
                <a:t>Valables uniquement durant la période d’inscription et </a:t>
              </a:r>
            </a:p>
            <a:p>
              <a:pPr algn="ctr">
                <a:lnSpc>
                  <a:spcPct val="150000"/>
                </a:lnSpc>
              </a:pPr>
              <a:r>
                <a:rPr lang="fr-BE" dirty="0">
                  <a:solidFill>
                    <a:srgbClr val="C00000"/>
                  </a:solidFill>
                  <a:latin typeface="Poppins" panose="00000500000000000000" pitchFamily="2" charset="0"/>
                  <a:cs typeface="Poppins" panose="00000500000000000000" pitchFamily="2" charset="0"/>
                </a:rPr>
                <a:t>dans l’école secondaire de 1</a:t>
              </a:r>
              <a:r>
                <a:rPr lang="fr-BE" baseline="30000" dirty="0">
                  <a:solidFill>
                    <a:srgbClr val="C00000"/>
                  </a:solidFill>
                  <a:latin typeface="Poppins" panose="00000500000000000000" pitchFamily="2" charset="0"/>
                  <a:cs typeface="Poppins" panose="00000500000000000000" pitchFamily="2" charset="0"/>
                </a:rPr>
                <a:t>re</a:t>
              </a:r>
              <a:r>
                <a:rPr lang="fr-BE" dirty="0">
                  <a:solidFill>
                    <a:srgbClr val="C00000"/>
                  </a:solidFill>
                  <a:latin typeface="Poppins" panose="00000500000000000000" pitchFamily="2" charset="0"/>
                  <a:cs typeface="Poppins" panose="00000500000000000000" pitchFamily="2" charset="0"/>
                </a:rPr>
                <a:t> préférence</a:t>
              </a:r>
            </a:p>
            <a:p>
              <a:pPr algn="just"/>
              <a:endParaRPr lang="fr-BE" sz="2000" b="1" dirty="0">
                <a:solidFill>
                  <a:schemeClr val="tx1">
                    <a:lumMod val="75000"/>
                    <a:lumOff val="25000"/>
                  </a:schemeClr>
                </a:solidFill>
                <a:latin typeface="Poppins" panose="00000500000000000000" pitchFamily="2" charset="0"/>
                <a:cs typeface="Poppins" panose="00000500000000000000" pitchFamily="2" charset="0"/>
              </a:endParaRPr>
            </a:p>
            <a:p>
              <a:r>
                <a:rPr lang="fr-BE" sz="1600" dirty="0">
                  <a:latin typeface="Poppins" panose="00000500000000000000" pitchFamily="2" charset="0"/>
                  <a:cs typeface="Poppins" panose="00000500000000000000" pitchFamily="2" charset="0"/>
                </a:rPr>
                <a:t>Elles sont au nombre de 5 et sont hiérarchisées comme suit :</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3" y="1581513"/>
              <a:ext cx="439127" cy="410925"/>
            </a:xfrm>
            <a:prstGeom prst="rect">
              <a:avLst/>
            </a:prstGeom>
          </p:spPr>
        </p:pic>
      </p:grpSp>
      <p:grpSp>
        <p:nvGrpSpPr>
          <p:cNvPr id="11" name="Groupe 10"/>
          <p:cNvGrpSpPr/>
          <p:nvPr/>
        </p:nvGrpSpPr>
        <p:grpSpPr>
          <a:xfrm>
            <a:off x="1788442" y="2798548"/>
            <a:ext cx="8781750" cy="563777"/>
            <a:chOff x="385763" y="2865224"/>
            <a:chExt cx="8193024" cy="563777"/>
          </a:xfrm>
        </p:grpSpPr>
        <p:sp>
          <p:nvSpPr>
            <p:cNvPr id="7" name="Rectangle 6"/>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491927"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1</a:t>
              </a:r>
            </a:p>
          </p:txBody>
        </p:sp>
        <p:sp>
          <p:nvSpPr>
            <p:cNvPr id="10" name="ZoneTexte 9"/>
            <p:cNvSpPr txBox="1"/>
            <p:nvPr/>
          </p:nvSpPr>
          <p:spPr>
            <a:xfrm>
              <a:off x="919480" y="2865225"/>
              <a:ext cx="4035965" cy="563775"/>
            </a:xfrm>
            <a:prstGeom prst="rect">
              <a:avLst/>
            </a:prstGeom>
            <a:solidFill>
              <a:srgbClr val="77B4D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fratrie » (au sens large)</a:t>
              </a:r>
            </a:p>
          </p:txBody>
        </p:sp>
      </p:gr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15" name="Espace réservé du contenu 2"/>
          <p:cNvSpPr txBox="1">
            <a:spLocks/>
          </p:cNvSpPr>
          <p:nvPr/>
        </p:nvSpPr>
        <p:spPr>
          <a:xfrm>
            <a:off x="907347" y="765333"/>
            <a:ext cx="5097667" cy="535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 Les priorités </a:t>
            </a:r>
          </a:p>
        </p:txBody>
      </p:sp>
    </p:spTree>
    <p:extLst>
      <p:ext uri="{BB962C8B-B14F-4D97-AF65-F5344CB8AC3E}">
        <p14:creationId xmlns:p14="http://schemas.microsoft.com/office/powerpoint/2010/main" val="347834673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5736" y="1794083"/>
            <a:ext cx="8229600" cy="387827"/>
          </a:xfrm>
        </p:spPr>
        <p:txBody>
          <a:bodyPr/>
          <a:lstStyle/>
          <a:p>
            <a:pPr marL="0" indent="0">
              <a:buNone/>
            </a:pPr>
            <a:r>
              <a:rPr lang="fr-BE" sz="1600" dirty="0">
                <a:latin typeface="Poppins" panose="00000500000000000000" pitchFamily="2" charset="0"/>
                <a:cs typeface="Poppins" panose="00000500000000000000" pitchFamily="2" charset="0"/>
              </a:rPr>
              <a:t>Il s’agit des enfants qui sont « placés » sur base d’un jugement</a:t>
            </a:r>
          </a:p>
          <a:p>
            <a:pPr marL="0" indent="0" algn="ctr">
              <a:buNone/>
            </a:pPr>
            <a:endParaRPr lang="fr-BE" sz="1800" dirty="0"/>
          </a:p>
          <a:p>
            <a:pPr marL="0" indent="0">
              <a:buNone/>
            </a:pPr>
            <a:endParaRPr lang="fr-BE" sz="2000" dirty="0"/>
          </a:p>
          <a:p>
            <a:pPr algn="just">
              <a:buFont typeface="Courier New" panose="02070309020205020404" pitchFamily="49" charset="0"/>
              <a:buChar char="o"/>
            </a:pPr>
            <a:endParaRPr lang="fr-BE" sz="2000" dirty="0"/>
          </a:p>
          <a:p>
            <a:pPr marL="0" indent="0">
              <a:buNone/>
            </a:pPr>
            <a:endParaRPr lang="fr-BE" sz="900" b="1" dirty="0">
              <a:solidFill>
                <a:schemeClr val="tx2">
                  <a:lumMod val="60000"/>
                  <a:lumOff val="40000"/>
                </a:schemeClr>
              </a:solidFill>
            </a:endParaRPr>
          </a:p>
          <a:p>
            <a:pPr marL="0" indent="0" algn="ctr">
              <a:buNone/>
            </a:pPr>
            <a:endParaRPr lang="fr-BE" sz="900" b="1" i="1" dirty="0">
              <a:solidFill>
                <a:srgbClr val="009AD0"/>
              </a:solidFill>
            </a:endParaRPr>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buNone/>
            </a:pPr>
            <a:endParaRPr lang="fr-BE" sz="2000" b="1" dirty="0"/>
          </a:p>
          <a:p>
            <a:pPr marL="0" indent="0">
              <a:buNone/>
            </a:pPr>
            <a:endParaRPr lang="fr-BE" sz="2000" dirty="0"/>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lgn="just">
              <a:buNone/>
            </a:pPr>
            <a:endParaRPr lang="fr-BE" sz="2000" dirty="0"/>
          </a:p>
          <a:p>
            <a:pPr marL="0" indent="0">
              <a:buNone/>
            </a:pPr>
            <a:endParaRPr lang="fr-BE" sz="2400" b="1" dirty="0">
              <a:solidFill>
                <a:schemeClr val="tx2">
                  <a:lumMod val="60000"/>
                  <a:lumOff val="40000"/>
                </a:schemeClr>
              </a:solidFill>
            </a:endParaRPr>
          </a:p>
        </p:txBody>
      </p:sp>
      <p:grpSp>
        <p:nvGrpSpPr>
          <p:cNvPr id="5" name="Groupe 4"/>
          <p:cNvGrpSpPr/>
          <p:nvPr/>
        </p:nvGrpSpPr>
        <p:grpSpPr>
          <a:xfrm>
            <a:off x="2038925" y="998300"/>
            <a:ext cx="8443223" cy="563776"/>
            <a:chOff x="385763" y="2865224"/>
            <a:chExt cx="8193024" cy="563776"/>
          </a:xfrm>
        </p:grpSpPr>
        <p:sp>
          <p:nvSpPr>
            <p:cNvPr id="6" name="Rectangle 5"/>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ZoneTexte 6"/>
            <p:cNvSpPr txBox="1"/>
            <p:nvPr/>
          </p:nvSpPr>
          <p:spPr>
            <a:xfrm>
              <a:off x="457200" y="2905780"/>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2</a:t>
              </a:r>
            </a:p>
          </p:txBody>
        </p:sp>
        <p:sp>
          <p:nvSpPr>
            <p:cNvPr id="8" name="ZoneTexte 7"/>
            <p:cNvSpPr txBox="1"/>
            <p:nvPr/>
          </p:nvSpPr>
          <p:spPr>
            <a:xfrm>
              <a:off x="919479" y="2865225"/>
              <a:ext cx="4758371" cy="563775"/>
            </a:xfrm>
            <a:prstGeom prst="rect">
              <a:avLst/>
            </a:prstGeom>
            <a:solidFill>
              <a:srgbClr val="F4C76C"/>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enfant en situation précaire » </a:t>
              </a:r>
            </a:p>
          </p:txBody>
        </p:sp>
      </p:grpSp>
      <p:grpSp>
        <p:nvGrpSpPr>
          <p:cNvPr id="9" name="Groupe 8"/>
          <p:cNvGrpSpPr/>
          <p:nvPr/>
        </p:nvGrpSpPr>
        <p:grpSpPr>
          <a:xfrm>
            <a:off x="2050224" y="2413917"/>
            <a:ext cx="8443222" cy="563777"/>
            <a:chOff x="385763" y="2865224"/>
            <a:chExt cx="8193024" cy="563777"/>
          </a:xfrm>
        </p:grpSpPr>
        <p:sp>
          <p:nvSpPr>
            <p:cNvPr id="10" name="Rectangle 9"/>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p:cNvSpPr txBox="1"/>
            <p:nvPr/>
          </p:nvSpPr>
          <p:spPr>
            <a:xfrm>
              <a:off x="463697"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3</a:t>
              </a:r>
              <a:endParaRPr lang="fr-BE" sz="3200" b="1"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12" name="ZoneTexte 11"/>
            <p:cNvSpPr txBox="1"/>
            <p:nvPr/>
          </p:nvSpPr>
          <p:spPr>
            <a:xfrm>
              <a:off x="919479" y="2865225"/>
              <a:ext cx="4831209" cy="563775"/>
            </a:xfrm>
            <a:prstGeom prst="rect">
              <a:avLst/>
            </a:prstGeom>
            <a:solidFill>
              <a:srgbClr val="75E1A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enfant à besoins spécifiques  » </a:t>
              </a:r>
            </a:p>
          </p:txBody>
        </p:sp>
      </p:grpSp>
      <p:sp>
        <p:nvSpPr>
          <p:cNvPr id="2" name="ZoneTexte 1"/>
          <p:cNvSpPr txBox="1"/>
          <p:nvPr/>
        </p:nvSpPr>
        <p:spPr>
          <a:xfrm>
            <a:off x="2016328" y="3123738"/>
            <a:ext cx="8465820" cy="3194721"/>
          </a:xfrm>
          <a:prstGeom prst="rect">
            <a:avLst/>
          </a:prstGeom>
          <a:noFill/>
        </p:spPr>
        <p:txBody>
          <a:bodyPr wrap="square" rtlCol="0">
            <a:spAutoFit/>
          </a:bodyPr>
          <a:lstStyle/>
          <a:p>
            <a:pPr marL="342900" indent="-342900" algn="just">
              <a:lnSpc>
                <a:spcPct val="150000"/>
              </a:lnSpc>
              <a:spcBef>
                <a:spcPct val="20000"/>
              </a:spcBef>
              <a:buClr>
                <a:srgbClr val="75E1A3"/>
              </a:buClr>
              <a:buFont typeface="Wingdings" panose="05000000000000000000" pitchFamily="2" charset="2"/>
              <a:buChar char="q"/>
            </a:pPr>
            <a:r>
              <a:rPr lang="fr-BE" sz="1600" dirty="0">
                <a:latin typeface="Poppins" panose="00000500000000000000" pitchFamily="2" charset="0"/>
                <a:cs typeface="Poppins" panose="00000500000000000000" pitchFamily="2" charset="0"/>
              </a:rPr>
              <a:t>Soit </a:t>
            </a:r>
            <a:r>
              <a:rPr lang="fr-BE" sz="1600" b="1" dirty="0">
                <a:latin typeface="Poppins" panose="00000500000000000000" pitchFamily="2" charset="0"/>
                <a:cs typeface="Poppins" panose="00000500000000000000" pitchFamily="2" charset="0"/>
              </a:rPr>
              <a:t>intégration permanente totale </a:t>
            </a:r>
            <a:r>
              <a:rPr lang="fr-BE" sz="1600" dirty="0">
                <a:latin typeface="Poppins" panose="00000500000000000000" pitchFamily="2" charset="0"/>
                <a:cs typeface="Poppins" panose="00000500000000000000" pitchFamily="2" charset="0"/>
              </a:rPr>
              <a:t>(enseignement spécialisé) prévue pour la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année commune</a:t>
            </a:r>
          </a:p>
          <a:p>
            <a:pPr lvl="0" algn="just">
              <a:lnSpc>
                <a:spcPct val="150000"/>
              </a:lnSpc>
              <a:spcBef>
                <a:spcPct val="20000"/>
              </a:spcBef>
              <a:buClr>
                <a:srgbClr val="75E1A3"/>
              </a:buClr>
            </a:pPr>
            <a:r>
              <a:rPr lang="fr-BE" sz="1600" dirty="0">
                <a:solidFill>
                  <a:prstClr val="black"/>
                </a:solidFill>
                <a:latin typeface="Poppins" panose="00000500000000000000" pitchFamily="2" charset="0"/>
                <a:cs typeface="Poppins" panose="00000500000000000000" pitchFamily="2" charset="0"/>
              </a:rPr>
              <a:t>	</a:t>
            </a:r>
            <a:r>
              <a:rPr lang="fr-BE" sz="1600" b="1" dirty="0">
                <a:solidFill>
                  <a:srgbClr val="75E1A3"/>
                </a:solidFill>
                <a:latin typeface="Poppins" panose="00000500000000000000" pitchFamily="2" charset="0"/>
                <a:cs typeface="Poppins" panose="00000500000000000000" pitchFamily="2" charset="0"/>
                <a:sym typeface="Wingdings" panose="05000000000000000000" pitchFamily="2" charset="2"/>
              </a:rPr>
              <a:t></a:t>
            </a:r>
            <a:r>
              <a:rPr lang="fr-BE" sz="1600" dirty="0">
                <a:solidFill>
                  <a:prstClr val="black"/>
                </a:solidFill>
                <a:latin typeface="Poppins" panose="00000500000000000000" pitchFamily="2" charset="0"/>
                <a:cs typeface="Poppins" panose="00000500000000000000" pitchFamily="2" charset="0"/>
                <a:sym typeface="Wingdings" panose="05000000000000000000" pitchFamily="2" charset="2"/>
              </a:rPr>
              <a:t> </a:t>
            </a:r>
            <a:r>
              <a:rPr lang="fr-BE" sz="1600" dirty="0">
                <a:latin typeface="Poppins" panose="00000500000000000000" pitchFamily="2" charset="0"/>
                <a:cs typeface="Poppins" panose="00000500000000000000" pitchFamily="2" charset="0"/>
                <a:sym typeface="Wingdings" panose="05000000000000000000" pitchFamily="2" charset="2"/>
              </a:rPr>
              <a:t>P</a:t>
            </a:r>
            <a:r>
              <a:rPr lang="fr-BE" sz="1600" dirty="0">
                <a:latin typeface="Poppins" panose="00000500000000000000" pitchFamily="2" charset="0"/>
                <a:cs typeface="Poppins" panose="00000500000000000000" pitchFamily="2" charset="0"/>
              </a:rPr>
              <a:t>roposition d’intégration</a:t>
            </a:r>
            <a:endParaRPr lang="fr-BE" sz="1200" dirty="0">
              <a:solidFill>
                <a:prstClr val="black"/>
              </a:solidFill>
              <a:latin typeface="Poppins" panose="00000500000000000000" pitchFamily="2" charset="0"/>
              <a:cs typeface="Poppins" panose="00000500000000000000" pitchFamily="2" charset="0"/>
            </a:endParaRPr>
          </a:p>
          <a:p>
            <a:pPr marL="342900" indent="-342900" algn="just">
              <a:lnSpc>
                <a:spcPct val="150000"/>
              </a:lnSpc>
              <a:spcBef>
                <a:spcPct val="20000"/>
              </a:spcBef>
              <a:buClr>
                <a:srgbClr val="75E1A3"/>
              </a:buClr>
              <a:buFont typeface="Wingdings" panose="05000000000000000000" pitchFamily="2" charset="2"/>
              <a:buChar char="q"/>
            </a:pPr>
            <a:r>
              <a:rPr lang="fr-BE" sz="1600" dirty="0">
                <a:solidFill>
                  <a:prstClr val="black"/>
                </a:solidFill>
                <a:latin typeface="Poppins" panose="00000500000000000000" pitchFamily="2" charset="0"/>
                <a:cs typeface="Poppins" panose="00000500000000000000" pitchFamily="2" charset="0"/>
              </a:rPr>
              <a:t>Soit </a:t>
            </a:r>
            <a:r>
              <a:rPr lang="fr-BE" sz="1600" b="1" dirty="0">
                <a:solidFill>
                  <a:prstClr val="black"/>
                </a:solidFill>
                <a:latin typeface="Poppins" panose="00000500000000000000" pitchFamily="2" charset="0"/>
                <a:cs typeface="Poppins" panose="00000500000000000000" pitchFamily="2" charset="0"/>
              </a:rPr>
              <a:t>besoins spécifiques fondés sur un handicap avéré </a:t>
            </a:r>
            <a:r>
              <a:rPr lang="fr-BE" sz="1600" dirty="0">
                <a:solidFill>
                  <a:prstClr val="black"/>
                </a:solidFill>
                <a:latin typeface="Poppins" panose="00000500000000000000" pitchFamily="2" charset="0"/>
                <a:cs typeface="Poppins" panose="00000500000000000000" pitchFamily="2" charset="0"/>
              </a:rPr>
              <a:t>(intervention allant au-delà des aménagements raisonnables)</a:t>
            </a:r>
          </a:p>
          <a:p>
            <a:pPr marL="449263" algn="just">
              <a:lnSpc>
                <a:spcPct val="150000"/>
              </a:lnSpc>
              <a:spcBef>
                <a:spcPct val="20000"/>
              </a:spcBef>
            </a:pPr>
            <a:r>
              <a:rPr lang="fr-BE" sz="1600" b="1" dirty="0">
                <a:solidFill>
                  <a:srgbClr val="75E1A3"/>
                </a:solidFill>
                <a:latin typeface="Poppins" panose="00000500000000000000" pitchFamily="2" charset="0"/>
                <a:cs typeface="Poppins" panose="00000500000000000000" pitchFamily="2" charset="0"/>
                <a:sym typeface="Wingdings" panose="05000000000000000000" pitchFamily="2" charset="2"/>
              </a:rPr>
              <a:t></a:t>
            </a:r>
            <a:r>
              <a:rPr lang="fr-BE" sz="1600" dirty="0">
                <a:solidFill>
                  <a:srgbClr val="75E1A3"/>
                </a:solidFill>
                <a:latin typeface="Poppins" panose="00000500000000000000" pitchFamily="2" charset="0"/>
                <a:cs typeface="Poppins" panose="00000500000000000000" pitchFamily="2" charset="0"/>
                <a:sym typeface="Wingdings" panose="05000000000000000000" pitchFamily="2" charset="2"/>
              </a:rPr>
              <a:t> </a:t>
            </a:r>
            <a:r>
              <a:rPr lang="fr-BE" sz="1600" dirty="0">
                <a:solidFill>
                  <a:prstClr val="black"/>
                </a:solidFill>
                <a:latin typeface="Poppins" panose="00000500000000000000" pitchFamily="2" charset="0"/>
                <a:cs typeface="Poppins" panose="00000500000000000000" pitchFamily="2" charset="0"/>
                <a:sym typeface="Wingdings" panose="05000000000000000000" pitchFamily="2" charset="2"/>
              </a:rPr>
              <a:t>projet d’intégration conclu avec la direction de l’école visée et avec l’accord du coordonnateur de pôle (à partir de cette année) </a:t>
            </a:r>
            <a:endParaRPr lang="fr-BE" sz="1600" dirty="0">
              <a:solidFill>
                <a:prstClr val="black"/>
              </a:solidFill>
              <a:latin typeface="Poppins" panose="00000500000000000000" pitchFamily="2" charset="0"/>
              <a:cs typeface="Poppins" panose="00000500000000000000" pitchFamily="2" charset="0"/>
            </a:endParaRPr>
          </a:p>
        </p:txBody>
      </p:sp>
      <p:pic>
        <p:nvPicPr>
          <p:cNvPr id="13" name="Image 12">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54320816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18760" y="4559388"/>
            <a:ext cx="8137533" cy="1200329"/>
          </a:xfrm>
          <a:prstGeom prst="rect">
            <a:avLst/>
          </a:prstGeom>
        </p:spPr>
        <p:txBody>
          <a:bodyPr wrap="square">
            <a:spAutoFit/>
          </a:bodyPr>
          <a:lstStyle/>
          <a:p>
            <a:pPr algn="just">
              <a:lnSpc>
                <a:spcPct val="150000"/>
              </a:lnSpc>
            </a:pPr>
            <a:r>
              <a:rPr lang="fr-BE" sz="1600" dirty="0">
                <a:latin typeface="Poppins" panose="00000500000000000000" pitchFamily="2" charset="0"/>
                <a:cs typeface="Poppins" panose="00000500000000000000" pitchFamily="2" charset="0"/>
              </a:rPr>
              <a:t>L’un des parents travaille dans l’école secondaire de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préférence (tout type de personnel) et est rémunéré, dans le cadre d’un statut ou d’un contrat de travail</a:t>
            </a:r>
          </a:p>
        </p:txBody>
      </p:sp>
      <p:grpSp>
        <p:nvGrpSpPr>
          <p:cNvPr id="5" name="Groupe 4"/>
          <p:cNvGrpSpPr/>
          <p:nvPr/>
        </p:nvGrpSpPr>
        <p:grpSpPr>
          <a:xfrm>
            <a:off x="2022345" y="3745104"/>
            <a:ext cx="8487949" cy="563777"/>
            <a:chOff x="385763" y="2865224"/>
            <a:chExt cx="8193024" cy="563777"/>
          </a:xfrm>
        </p:grpSpPr>
        <p:sp>
          <p:nvSpPr>
            <p:cNvPr id="6" name="Rectangle 5"/>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ZoneTexte 6"/>
            <p:cNvSpPr txBox="1"/>
            <p:nvPr/>
          </p:nvSpPr>
          <p:spPr>
            <a:xfrm>
              <a:off x="478828"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5</a:t>
              </a:r>
              <a:endParaRPr lang="fr-BE" sz="3200" b="1"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8" name="ZoneTexte 7"/>
            <p:cNvSpPr txBox="1"/>
            <p:nvPr/>
          </p:nvSpPr>
          <p:spPr>
            <a:xfrm>
              <a:off x="919479" y="2865225"/>
              <a:ext cx="3429133" cy="563775"/>
            </a:xfrm>
            <a:prstGeom prst="rect">
              <a:avLst/>
            </a:prstGeom>
            <a:solidFill>
              <a:srgbClr val="ACDEC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parent prestant » </a:t>
              </a:r>
            </a:p>
          </p:txBody>
        </p:sp>
      </p:grpSp>
      <p:grpSp>
        <p:nvGrpSpPr>
          <p:cNvPr id="9" name="Groupe 8"/>
          <p:cNvGrpSpPr/>
          <p:nvPr/>
        </p:nvGrpSpPr>
        <p:grpSpPr>
          <a:xfrm>
            <a:off x="1948336" y="1288189"/>
            <a:ext cx="8462801" cy="563776"/>
            <a:chOff x="385763" y="2865224"/>
            <a:chExt cx="8193024" cy="563776"/>
          </a:xfrm>
        </p:grpSpPr>
        <p:sp>
          <p:nvSpPr>
            <p:cNvPr id="10" name="Rectangle 9"/>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p:cNvSpPr txBox="1"/>
            <p:nvPr/>
          </p:nvSpPr>
          <p:spPr>
            <a:xfrm>
              <a:off x="457413" y="2894779"/>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4</a:t>
              </a:r>
            </a:p>
          </p:txBody>
        </p:sp>
        <p:sp>
          <p:nvSpPr>
            <p:cNvPr id="12" name="ZoneTexte 11"/>
            <p:cNvSpPr txBox="1"/>
            <p:nvPr/>
          </p:nvSpPr>
          <p:spPr>
            <a:xfrm>
              <a:off x="919480" y="2865225"/>
              <a:ext cx="2698752" cy="563775"/>
            </a:xfrm>
            <a:prstGeom prst="rect">
              <a:avLst/>
            </a:prstGeom>
            <a:solidFill>
              <a:schemeClr val="accent5">
                <a:lumMod val="40000"/>
                <a:lumOff val="60000"/>
              </a:schemeClr>
            </a:solidFill>
          </p:spPr>
          <p:txBody>
            <a:bodyPr wrap="square" lIns="144000" tIns="36000" rIns="144000" bIns="0" rtlCol="0" anchor="ctr" anchorCtr="1">
              <a:norm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interne » </a:t>
              </a:r>
            </a:p>
          </p:txBody>
        </p:sp>
      </p:grpSp>
      <p:sp>
        <p:nvSpPr>
          <p:cNvPr id="13" name="ZoneTexte 12"/>
          <p:cNvSpPr txBox="1"/>
          <p:nvPr/>
        </p:nvSpPr>
        <p:spPr>
          <a:xfrm>
            <a:off x="2022345" y="2160127"/>
            <a:ext cx="8173445" cy="1200329"/>
          </a:xfrm>
          <a:prstGeom prst="rect">
            <a:avLst/>
          </a:prstGeom>
          <a:noFill/>
        </p:spPr>
        <p:txBody>
          <a:bodyPr wrap="square" rtlCol="0">
            <a:spAutoFit/>
          </a:bodyPr>
          <a:lstStyle/>
          <a:p>
            <a:pPr lvl="0" algn="just">
              <a:lnSpc>
                <a:spcPct val="150000"/>
              </a:lnSpc>
              <a:spcBef>
                <a:spcPct val="20000"/>
              </a:spcBef>
            </a:pPr>
            <a:r>
              <a:rPr lang="fr-BE" sz="1600" dirty="0">
                <a:latin typeface="Poppins" panose="00000500000000000000" pitchFamily="2" charset="0"/>
                <a:cs typeface="Poppins" panose="00000500000000000000" pitchFamily="2" charset="0"/>
              </a:rPr>
              <a:t>L’élève va fréquenter, en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année commune, un internat appartenant au même pouvoir organisateur que l’école visée ou avec laquelle elle entretient une collaboration</a:t>
            </a:r>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27427416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ectangle 3"/>
          <p:cNvSpPr txBox="1">
            <a:spLocks noChangeArrowheads="1"/>
          </p:cNvSpPr>
          <p:nvPr>
            <p:custDataLst>
              <p:tags r:id="rId2"/>
            </p:custDataLst>
          </p:nvPr>
        </p:nvSpPr>
        <p:spPr bwMode="auto">
          <a:xfrm>
            <a:off x="1332890" y="2462028"/>
            <a:ext cx="9553074"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fr-FR" sz="2000" dirty="0">
                <a:latin typeface="Poppins" panose="00000500000000000000" pitchFamily="2" charset="0"/>
                <a:cs typeface="Poppins" panose="00000500000000000000" pitchFamily="2" charset="0"/>
              </a:rPr>
              <a:t>Toute situation pouvant influer sur un éventuel classement (adresse(s) ou priorité) doit être établie</a:t>
            </a:r>
          </a:p>
          <a:p>
            <a:pPr algn="ctr" eaLnBrk="1" hangingPunct="1">
              <a:buFont typeface="Wingdings" pitchFamily="2" charset="2"/>
              <a:buNone/>
              <a:defRPr/>
            </a:pPr>
            <a:endParaRPr lang="fr-FR" sz="1700" dirty="0"/>
          </a:p>
        </p:txBody>
      </p:sp>
      <p:sp>
        <p:nvSpPr>
          <p:cNvPr id="5" name="ZoneTexte 3"/>
          <p:cNvSpPr txBox="1">
            <a:spLocks noChangeArrowheads="1"/>
          </p:cNvSpPr>
          <p:nvPr/>
        </p:nvSpPr>
        <p:spPr bwMode="auto">
          <a:xfrm>
            <a:off x="1033278" y="1016215"/>
            <a:ext cx="7601552"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FR" altLang="fr-FR" sz="4000" b="1" dirty="0">
                <a:latin typeface="Poppins" panose="00000500000000000000" pitchFamily="2" charset="0"/>
                <a:cs typeface="Poppins" panose="00000500000000000000" pitchFamily="2" charset="0"/>
              </a:rPr>
              <a:t>Documents à fournir </a:t>
            </a:r>
            <a:endParaRPr lang="fr-BE" altLang="fr-FR" sz="4000" b="1" dirty="0">
              <a:latin typeface="Poppins" panose="00000500000000000000" pitchFamily="2" charset="0"/>
              <a:cs typeface="Poppins" panose="00000500000000000000" pitchFamily="2" charset="0"/>
            </a:endParaRPr>
          </a:p>
        </p:txBody>
      </p:sp>
      <p:sp>
        <p:nvSpPr>
          <p:cNvPr id="3" name="ZoneTexte 2"/>
          <p:cNvSpPr txBox="1"/>
          <p:nvPr/>
        </p:nvSpPr>
        <p:spPr>
          <a:xfrm>
            <a:off x="1937608" y="3606757"/>
            <a:ext cx="8343638" cy="1723549"/>
          </a:xfrm>
          <a:prstGeom prst="rect">
            <a:avLst/>
          </a:prstGeom>
          <a:solidFill>
            <a:schemeClr val="bg1">
              <a:lumMod val="95000"/>
            </a:schemeClr>
          </a:solidFill>
        </p:spPr>
        <p:txBody>
          <a:bodyPr wrap="square" rtlCol="0">
            <a:spAutoFit/>
          </a:bodyPr>
          <a:lstStyle/>
          <a:p>
            <a:pPr lvl="0">
              <a:defRPr/>
            </a:pPr>
            <a:endParaRPr lang="fr-BE" b="1" dirty="0">
              <a:solidFill>
                <a:prstClr val="black"/>
              </a:solidFill>
            </a:endParaRPr>
          </a:p>
          <a:p>
            <a:pPr marL="900000" algn="just">
              <a:defRPr/>
            </a:pPr>
            <a:r>
              <a:rPr lang="fr-BE" dirty="0">
                <a:solidFill>
                  <a:prstClr val="black"/>
                </a:solidFill>
                <a:latin typeface="Poppins" panose="00000500000000000000" pitchFamily="2" charset="0"/>
                <a:cs typeface="Poppins" panose="00000500000000000000" pitchFamily="2" charset="0"/>
              </a:rPr>
              <a:t>Certains documents sont disponibles gratuitement sur l’application « Mon Dossier » du Service public fédéral intérieur sur le site : </a:t>
            </a:r>
            <a:r>
              <a:rPr lang="fr-BE" dirty="0">
                <a:solidFill>
                  <a:prstClr val="black"/>
                </a:solidFill>
                <a:latin typeface="Poppins" panose="00000500000000000000" pitchFamily="2" charset="0"/>
                <a:cs typeface="Poppins" panose="00000500000000000000" pitchFamily="2" charset="0"/>
                <a:hlinkClick r:id="rId6"/>
              </a:rPr>
              <a:t>http://www.ibz.rrn.fgov.be/fr/registre-national/mon-dossier/</a:t>
            </a:r>
            <a:endParaRPr lang="fr-BE" dirty="0">
              <a:solidFill>
                <a:prstClr val="black"/>
              </a:solidFill>
              <a:latin typeface="+mj-lt"/>
            </a:endParaRPr>
          </a:p>
          <a:p>
            <a:pPr lvl="0" algn="ctr" eaLnBrk="1" hangingPunct="1">
              <a:defRPr/>
            </a:pPr>
            <a:endParaRPr lang="fr-FR" sz="1600" b="1" cap="small" dirty="0">
              <a:solidFill>
                <a:srgbClr val="54B2BB"/>
              </a:solidFill>
              <a:latin typeface="+mj-lt"/>
            </a:endParaRPr>
          </a:p>
        </p:txBody>
      </p:sp>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18817" y="3855410"/>
            <a:ext cx="1091944" cy="1077472"/>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8"/>
          <a:stretch>
            <a:fillRect/>
          </a:stretch>
        </p:blipFill>
        <p:spPr>
          <a:xfrm>
            <a:off x="339266" y="76651"/>
            <a:ext cx="2959102" cy="625713"/>
          </a:xfrm>
          <a:prstGeom prst="rect">
            <a:avLst/>
          </a:prstGeom>
        </p:spPr>
      </p:pic>
    </p:spTree>
    <p:extLst>
      <p:ext uri="{BB962C8B-B14F-4D97-AF65-F5344CB8AC3E}">
        <p14:creationId xmlns:p14="http://schemas.microsoft.com/office/powerpoint/2010/main" val="41533847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ZoneTexte 3"/>
          <p:cNvSpPr txBox="1">
            <a:spLocks noGrp="1" noChangeArrowheads="1"/>
          </p:cNvSpPr>
          <p:nvPr>
            <p:ph type="title"/>
          </p:nvPr>
        </p:nvSpPr>
        <p:spPr bwMode="auto">
          <a:xfrm>
            <a:off x="1498223" y="810094"/>
            <a:ext cx="8158103" cy="1203599"/>
          </a:xfrm>
          <a:prstGeom prst="rect">
            <a:avLst/>
          </a:prstGeom>
        </p:spPr>
        <p:txBody>
          <a:bodyPr vert="horz" lIns="91440" tIns="45720" rIns="91440" bIns="45720" rtlCol="0" anchor="ctr">
            <a:noAutofit/>
          </a:bodyPr>
          <a:lstStyle/>
          <a:p>
            <a:r>
              <a:rPr lang="fr-FR" altLang="fr-FR" sz="4000" b="1" dirty="0">
                <a:latin typeface="Poppins"/>
              </a:rPr>
              <a:t>Le volet confidentiel</a:t>
            </a:r>
            <a:endParaRPr lang="fr-BE" altLang="fr-FR" sz="4000" b="1" dirty="0">
              <a:latin typeface="Poppins"/>
            </a:endParaRPr>
          </a:p>
        </p:txBody>
      </p:sp>
      <p:sp>
        <p:nvSpPr>
          <p:cNvPr id="10" name="ZoneTexte 9"/>
          <p:cNvSpPr txBox="1"/>
          <p:nvPr/>
        </p:nvSpPr>
        <p:spPr>
          <a:xfrm>
            <a:off x="806027" y="702364"/>
            <a:ext cx="852394" cy="1200329"/>
          </a:xfrm>
          <a:prstGeom prst="rect">
            <a:avLst/>
          </a:prstGeom>
          <a:noFill/>
        </p:spPr>
        <p:txBody>
          <a:bodyPr wrap="square" rtlCol="0">
            <a:spAutoFit/>
          </a:bodyPr>
          <a:lstStyle/>
          <a:p>
            <a:r>
              <a:rPr lang="fr-BE" sz="7200" b="1" dirty="0">
                <a:solidFill>
                  <a:srgbClr val="3B8CB3"/>
                </a:solidFill>
                <a:latin typeface="Poppins" panose="00000500000000000000" pitchFamily="2" charset="0"/>
                <a:cs typeface="Poppins" panose="00000500000000000000" pitchFamily="2" charset="0"/>
              </a:rPr>
              <a:t>2</a:t>
            </a:r>
            <a:endParaRPr lang="fr-BE" sz="6000" b="1" dirty="0">
              <a:solidFill>
                <a:srgbClr val="3B8CB3"/>
              </a:solidFill>
              <a:latin typeface="Poppins" panose="00000500000000000000" pitchFamily="2" charset="0"/>
              <a:cs typeface="Poppins" panose="00000500000000000000" pitchFamily="2" charset="0"/>
            </a:endParaRPr>
          </a:p>
        </p:txBody>
      </p:sp>
      <p:pic>
        <p:nvPicPr>
          <p:cNvPr id="11" name="Image 1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259314">
            <a:off x="669697" y="3890573"/>
            <a:ext cx="1472480" cy="1472480"/>
          </a:xfrm>
          <a:prstGeom prst="rect">
            <a:avLst/>
          </a:prstGeom>
        </p:spPr>
      </p:pic>
      <p:sp>
        <p:nvSpPr>
          <p:cNvPr id="5" name="ZoneTexte 4"/>
          <p:cNvSpPr txBox="1"/>
          <p:nvPr/>
        </p:nvSpPr>
        <p:spPr>
          <a:xfrm>
            <a:off x="2277979" y="3997445"/>
            <a:ext cx="7636042" cy="1754326"/>
          </a:xfrm>
          <a:prstGeom prst="rect">
            <a:avLst/>
          </a:prstGeom>
          <a:noFill/>
        </p:spPr>
        <p:txBody>
          <a:bodyPr wrap="square" rtlCol="0">
            <a:spAutoFit/>
          </a:bodyPr>
          <a:lstStyle/>
          <a:p>
            <a:pPr algn="ctr"/>
            <a:r>
              <a:rPr lang="fr-BE" b="1" dirty="0">
                <a:solidFill>
                  <a:schemeClr val="tx1">
                    <a:lumMod val="85000"/>
                    <a:lumOff val="15000"/>
                  </a:schemeClr>
                </a:solidFill>
                <a:latin typeface="Poppins" panose="00000500000000000000" pitchFamily="2" charset="0"/>
                <a:cs typeface="Poppins" panose="00000500000000000000" pitchFamily="2" charset="0"/>
              </a:rPr>
              <a:t>Le fait de mentionner plusieurs choix d’école </a:t>
            </a:r>
            <a:r>
              <a:rPr lang="fr-BE" b="1" dirty="0">
                <a:solidFill>
                  <a:srgbClr val="3B8CB3"/>
                </a:solidFill>
                <a:latin typeface="Poppins" panose="00000500000000000000" pitchFamily="2" charset="0"/>
                <a:cs typeface="Poppins" panose="00000500000000000000" pitchFamily="2" charset="0"/>
              </a:rPr>
              <a:t>ne diminue pas la possibilité </a:t>
            </a:r>
            <a:r>
              <a:rPr lang="fr-BE" b="1" dirty="0">
                <a:solidFill>
                  <a:schemeClr val="tx1">
                    <a:lumMod val="85000"/>
                    <a:lumOff val="15000"/>
                  </a:schemeClr>
                </a:solidFill>
                <a:latin typeface="Poppins" panose="00000500000000000000" pitchFamily="2" charset="0"/>
                <a:cs typeface="Poppins" panose="00000500000000000000" pitchFamily="2" charset="0"/>
              </a:rPr>
              <a:t>qu’a un enfant d’obtenir sa 1</a:t>
            </a:r>
            <a:r>
              <a:rPr lang="fr-BE" b="1" baseline="30000" dirty="0">
                <a:solidFill>
                  <a:schemeClr val="tx1">
                    <a:lumMod val="85000"/>
                    <a:lumOff val="15000"/>
                  </a:schemeClr>
                </a:solidFill>
                <a:latin typeface="Poppins" panose="00000500000000000000" pitchFamily="2" charset="0"/>
                <a:cs typeface="Poppins" panose="00000500000000000000" pitchFamily="2" charset="0"/>
              </a:rPr>
              <a:t>re</a:t>
            </a:r>
            <a:r>
              <a:rPr lang="fr-BE" b="1" dirty="0">
                <a:solidFill>
                  <a:schemeClr val="tx1">
                    <a:lumMod val="85000"/>
                    <a:lumOff val="15000"/>
                  </a:schemeClr>
                </a:solidFill>
                <a:latin typeface="Poppins" panose="00000500000000000000" pitchFamily="2" charset="0"/>
                <a:cs typeface="Poppins" panose="00000500000000000000" pitchFamily="2" charset="0"/>
              </a:rPr>
              <a:t> préférence</a:t>
            </a:r>
          </a:p>
          <a:p>
            <a:pPr algn="ctr"/>
            <a:endParaRPr lang="fr-BE" b="1" dirty="0">
              <a:solidFill>
                <a:schemeClr val="tx1">
                  <a:lumMod val="85000"/>
                  <a:lumOff val="15000"/>
                </a:schemeClr>
              </a:solidFill>
              <a:latin typeface="Poppins" panose="00000500000000000000" pitchFamily="2" charset="0"/>
              <a:cs typeface="Poppins" panose="00000500000000000000" pitchFamily="2" charset="0"/>
            </a:endParaRPr>
          </a:p>
          <a:p>
            <a:pPr algn="ctr"/>
            <a:r>
              <a:rPr lang="fr-BE" b="1" dirty="0">
                <a:solidFill>
                  <a:schemeClr val="tx1">
                    <a:lumMod val="85000"/>
                    <a:lumOff val="15000"/>
                  </a:schemeClr>
                </a:solidFill>
                <a:latin typeface="Poppins" panose="00000500000000000000" pitchFamily="2" charset="0"/>
                <a:cs typeface="Poppins" panose="00000500000000000000" pitchFamily="2" charset="0"/>
              </a:rPr>
              <a:t>Le changement de réseau et la mention d’écoles relevant de réseaux différents </a:t>
            </a:r>
            <a:r>
              <a:rPr lang="fr-BE" b="1" dirty="0">
                <a:solidFill>
                  <a:srgbClr val="3B8CB3"/>
                </a:solidFill>
                <a:latin typeface="Poppins" panose="00000500000000000000" pitchFamily="2" charset="0"/>
                <a:cs typeface="Poppins" panose="00000500000000000000" pitchFamily="2" charset="0"/>
              </a:rPr>
              <a:t>n’influent pas sur le classement</a:t>
            </a:r>
          </a:p>
          <a:p>
            <a:endParaRPr lang="fr-BE" dirty="0"/>
          </a:p>
        </p:txBody>
      </p:sp>
      <p:sp>
        <p:nvSpPr>
          <p:cNvPr id="2" name="ZoneTexte 1"/>
          <p:cNvSpPr txBox="1"/>
          <p:nvPr/>
        </p:nvSpPr>
        <p:spPr>
          <a:xfrm>
            <a:off x="790432" y="2214936"/>
            <a:ext cx="10611135" cy="1138773"/>
          </a:xfrm>
          <a:prstGeom prst="rect">
            <a:avLst/>
          </a:prstGeom>
          <a:noFill/>
        </p:spPr>
        <p:txBody>
          <a:bodyPr wrap="square" rtlCol="0">
            <a:spAutoFit/>
          </a:bodyPr>
          <a:lstStyle/>
          <a:p>
            <a:pPr lvl="0" algn="ctr">
              <a:spcBef>
                <a:spcPct val="20000"/>
              </a:spcBef>
            </a:pPr>
            <a:r>
              <a:rPr lang="fr-BE" sz="2000" dirty="0">
                <a:latin typeface="Poppins" panose="00000500000000000000" pitchFamily="2" charset="0"/>
                <a:cs typeface="Poppins" panose="00000500000000000000" pitchFamily="2" charset="0"/>
              </a:rPr>
              <a:t>Il permet de faire valoir jusqu’à </a:t>
            </a:r>
            <a:r>
              <a:rPr lang="fr-BE" sz="2000" b="1" dirty="0">
                <a:solidFill>
                  <a:srgbClr val="3B8CB3"/>
                </a:solidFill>
                <a:latin typeface="Poppins" panose="00000500000000000000" pitchFamily="2" charset="0"/>
                <a:cs typeface="Poppins" panose="00000500000000000000" pitchFamily="2" charset="0"/>
              </a:rPr>
              <a:t>9 autres écoles </a:t>
            </a:r>
            <a:r>
              <a:rPr lang="fr-BE" sz="2000" dirty="0">
                <a:latin typeface="Poppins" panose="00000500000000000000" pitchFamily="2" charset="0"/>
                <a:cs typeface="Poppins" panose="00000500000000000000" pitchFamily="2" charset="0"/>
              </a:rPr>
              <a:t>de préférence</a:t>
            </a:r>
          </a:p>
          <a:p>
            <a:pPr lvl="0" algn="ctr">
              <a:spcBef>
                <a:spcPct val="20000"/>
              </a:spcBef>
            </a:pPr>
            <a:endParaRPr lang="fr-BE" sz="2000" dirty="0">
              <a:solidFill>
                <a:prstClr val="black"/>
              </a:solidFill>
              <a:latin typeface="Poppins" panose="00000500000000000000" pitchFamily="2" charset="0"/>
              <a:cs typeface="Poppins" panose="00000500000000000000" pitchFamily="2" charset="0"/>
            </a:endParaRPr>
          </a:p>
          <a:p>
            <a:pPr lvl="0" algn="ctr">
              <a:spcBef>
                <a:spcPct val="20000"/>
              </a:spcBef>
            </a:pPr>
            <a:r>
              <a:rPr lang="fr-BE" sz="2000" dirty="0">
                <a:solidFill>
                  <a:schemeClr val="tx1">
                    <a:lumMod val="50000"/>
                    <a:lumOff val="50000"/>
                  </a:schemeClr>
                </a:solidFill>
                <a:latin typeface="Poppins" panose="00000500000000000000" pitchFamily="2" charset="0"/>
                <a:cs typeface="Poppins" panose="00000500000000000000" pitchFamily="2" charset="0"/>
              </a:rPr>
              <a:t>Il ne doit pas être complété si l’école de 1</a:t>
            </a:r>
            <a:r>
              <a:rPr lang="fr-BE" sz="2000" baseline="30000" dirty="0">
                <a:solidFill>
                  <a:schemeClr val="tx1">
                    <a:lumMod val="50000"/>
                    <a:lumOff val="50000"/>
                  </a:schemeClr>
                </a:solidFill>
                <a:latin typeface="Poppins" panose="00000500000000000000" pitchFamily="2" charset="0"/>
                <a:cs typeface="Poppins" panose="00000500000000000000" pitchFamily="2" charset="0"/>
              </a:rPr>
              <a:t>re</a:t>
            </a:r>
            <a:r>
              <a:rPr lang="fr-BE" sz="2000" dirty="0">
                <a:solidFill>
                  <a:schemeClr val="tx1">
                    <a:lumMod val="50000"/>
                    <a:lumOff val="50000"/>
                  </a:schemeClr>
                </a:solidFill>
                <a:latin typeface="Poppins" panose="00000500000000000000" pitchFamily="2" charset="0"/>
                <a:cs typeface="Poppins" panose="00000500000000000000" pitchFamily="2" charset="0"/>
              </a:rPr>
              <a:t> préférence est </a:t>
            </a:r>
            <a:r>
              <a:rPr lang="fr-BE" sz="2000" b="1" dirty="0">
                <a:solidFill>
                  <a:schemeClr val="tx1">
                    <a:lumMod val="50000"/>
                    <a:lumOff val="50000"/>
                  </a:schemeClr>
                </a:solidFill>
                <a:latin typeface="Poppins" panose="00000500000000000000" pitchFamily="2" charset="0"/>
                <a:cs typeface="Poppins" panose="00000500000000000000" pitchFamily="2" charset="0"/>
              </a:rPr>
              <a:t>présumée incomplète</a:t>
            </a:r>
          </a:p>
        </p:txBody>
      </p:sp>
      <p:pic>
        <p:nvPicPr>
          <p:cNvPr id="12" name="Image 11">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29401399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Grp="1" noChangeArrowheads="1"/>
          </p:cNvSpPr>
          <p:nvPr>
            <p:ph type="title"/>
          </p:nvPr>
        </p:nvSpPr>
        <p:spPr bwMode="auto">
          <a:xfrm>
            <a:off x="684367" y="890009"/>
            <a:ext cx="11310425" cy="5355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625475" indent="-62547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b="1" dirty="0">
                <a:latin typeface="Poppins" panose="00000500000000000000" pitchFamily="2" charset="0"/>
                <a:cs typeface="Poppins" panose="00000500000000000000" pitchFamily="2" charset="0"/>
              </a:rPr>
              <a:t>Comment</a:t>
            </a:r>
            <a:r>
              <a:rPr lang="fr-FR" altLang="fr-FR" b="1" dirty="0">
                <a:latin typeface="Poppins"/>
                <a:ea typeface="+mj-ea"/>
              </a:rPr>
              <a:t> compléter le volet confidentiel ?</a:t>
            </a:r>
            <a:endParaRPr lang="fr-BE" altLang="fr-FR" b="1" dirty="0">
              <a:latin typeface="Poppins"/>
              <a:ea typeface="+mj-ea"/>
            </a:endParaRPr>
          </a:p>
        </p:txBody>
      </p:sp>
      <p:sp>
        <p:nvSpPr>
          <p:cNvPr id="3" name="Espace réservé du contenu 2"/>
          <p:cNvSpPr>
            <a:spLocks noGrp="1"/>
          </p:cNvSpPr>
          <p:nvPr>
            <p:ph idx="1"/>
          </p:nvPr>
        </p:nvSpPr>
        <p:spPr>
          <a:xfrm>
            <a:off x="1715462" y="2488212"/>
            <a:ext cx="6521172" cy="1253673"/>
          </a:xfrm>
        </p:spPr>
        <p:txBody>
          <a:bodyPr>
            <a:normAutofit lnSpcReduction="10000"/>
          </a:bodyPr>
          <a:lstStyle/>
          <a:p>
            <a:pPr algn="just">
              <a:lnSpc>
                <a:spcPct val="150000"/>
              </a:lnSpc>
              <a:buClr>
                <a:srgbClr val="3B8CB3"/>
              </a:buClr>
              <a:buFont typeface="Wingdings" panose="05000000000000000000" pitchFamily="2" charset="2"/>
              <a:buChar char="Ø"/>
            </a:pPr>
            <a:r>
              <a:rPr lang="fr-BE" sz="1600" dirty="0">
                <a:latin typeface="Poppins" panose="00000500000000000000" pitchFamily="2" charset="0"/>
                <a:cs typeface="Poppins" panose="00000500000000000000" pitchFamily="2" charset="0"/>
              </a:rPr>
              <a:t>Accès à la plateforme via le site </a:t>
            </a:r>
            <a:r>
              <a:rPr lang="fr-BE" sz="1600" u="sng" dirty="0">
                <a:solidFill>
                  <a:srgbClr val="3B8CB3"/>
                </a:solidFill>
                <a:latin typeface="Poppins" panose="00000500000000000000" pitchFamily="2" charset="0"/>
                <a:cs typeface="Poppins" panose="00000500000000000000" pitchFamily="2" charset="0"/>
              </a:rPr>
              <a:t>www.inscription.cfwb.be</a:t>
            </a:r>
            <a:endParaRPr lang="fr-BE" sz="1600" dirty="0">
              <a:solidFill>
                <a:srgbClr val="3B8CB3"/>
              </a:solidFill>
              <a:latin typeface="Poppins" panose="00000500000000000000" pitchFamily="2" charset="0"/>
              <a:cs typeface="Poppins" panose="00000500000000000000" pitchFamily="2" charset="0"/>
            </a:endParaRPr>
          </a:p>
          <a:p>
            <a:pPr algn="just">
              <a:lnSpc>
                <a:spcPct val="150000"/>
              </a:lnSpc>
              <a:buClr>
                <a:srgbClr val="3B8CB3"/>
              </a:buClr>
              <a:buFont typeface="Wingdings" panose="05000000000000000000" pitchFamily="2" charset="2"/>
              <a:buChar char="Ø"/>
            </a:pPr>
            <a:r>
              <a:rPr lang="fr-BE" sz="1600" dirty="0">
                <a:latin typeface="Poppins" panose="00000500000000000000" pitchFamily="2" charset="0"/>
                <a:cs typeface="Poppins" panose="00000500000000000000" pitchFamily="2" charset="0"/>
              </a:rPr>
              <a:t>Utilisation du numéro de FUI et du code d’accès présents sur le volet confidentiel</a:t>
            </a:r>
            <a:endParaRPr lang="fr-BE" sz="2200" dirty="0"/>
          </a:p>
          <a:p>
            <a:pPr marL="0" indent="0" algn="just">
              <a:buNone/>
            </a:pPr>
            <a:endParaRPr lang="fr-BE" sz="2200" dirty="0"/>
          </a:p>
          <a:p>
            <a:pPr marL="0" indent="0" algn="just">
              <a:buNone/>
            </a:pPr>
            <a:endParaRPr lang="fr-BE" sz="2200" dirty="0"/>
          </a:p>
          <a:p>
            <a:pPr marL="0" indent="0" algn="just">
              <a:buNone/>
            </a:pPr>
            <a:endParaRPr lang="fr-BE" sz="1800" dirty="0"/>
          </a:p>
          <a:p>
            <a:pPr marL="457200" indent="-457200" algn="just">
              <a:buAutoNum type="arabicPeriod"/>
            </a:pPr>
            <a:endParaRPr lang="fr-BE" dirty="0"/>
          </a:p>
          <a:p>
            <a:endParaRPr lang="fr-BE" dirty="0"/>
          </a:p>
        </p:txBody>
      </p:sp>
      <p:grpSp>
        <p:nvGrpSpPr>
          <p:cNvPr id="8" name="Groupe 7"/>
          <p:cNvGrpSpPr/>
          <p:nvPr/>
        </p:nvGrpSpPr>
        <p:grpSpPr>
          <a:xfrm>
            <a:off x="1367402" y="1749693"/>
            <a:ext cx="9944357" cy="584775"/>
            <a:chOff x="385763" y="2845347"/>
            <a:chExt cx="8193024" cy="584775"/>
          </a:xfrm>
        </p:grpSpPr>
        <p:sp>
          <p:nvSpPr>
            <p:cNvPr id="9" name="Rectangle 8"/>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ZoneTexte 9"/>
            <p:cNvSpPr txBox="1"/>
            <p:nvPr/>
          </p:nvSpPr>
          <p:spPr>
            <a:xfrm>
              <a:off x="385763" y="2845347"/>
              <a:ext cx="533715" cy="584775"/>
            </a:xfrm>
            <a:prstGeom prst="rect">
              <a:avLst/>
            </a:prstGeom>
            <a:solidFill>
              <a:srgbClr val="77B4D3"/>
            </a:solidFill>
            <a:effectLst>
              <a:outerShdw blurRad="50800" dist="38100" dir="2700000" algn="tl" rotWithShape="0">
                <a:prstClr val="black">
                  <a:alpha val="40000"/>
                </a:prstClr>
              </a:outerShdw>
            </a:effectLst>
          </p:spPr>
          <p:txBody>
            <a:bodyPr wrap="square" rtlCol="0">
              <a:spAutoFit/>
            </a:bodyPr>
            <a:lstStyle/>
            <a:p>
              <a:pPr algn="ctr"/>
              <a:r>
                <a:rPr lang="fr-BE" sz="3200" b="1" dirty="0">
                  <a:solidFill>
                    <a:schemeClr val="tx1">
                      <a:lumMod val="75000"/>
                      <a:lumOff val="25000"/>
                    </a:schemeClr>
                  </a:solidFill>
                  <a:latin typeface="+mj-lt"/>
                </a:rPr>
                <a:t>1</a:t>
              </a:r>
            </a:p>
          </p:txBody>
        </p:sp>
        <p:sp>
          <p:nvSpPr>
            <p:cNvPr id="11" name="ZoneTexte 10"/>
            <p:cNvSpPr txBox="1"/>
            <p:nvPr/>
          </p:nvSpPr>
          <p:spPr>
            <a:xfrm>
              <a:off x="919479" y="2865225"/>
              <a:ext cx="7537452" cy="563775"/>
            </a:xfrm>
            <a:prstGeom prst="rect">
              <a:avLst/>
            </a:prstGeom>
            <a:noFill/>
          </p:spPr>
          <p:txBody>
            <a:bodyPr wrap="square" lIns="144000" tIns="36000" rIns="144000" bIns="0" rtlCol="0" anchor="ctr" anchorCtr="1">
              <a:normAutofit/>
            </a:bodyPr>
            <a:lstStyle/>
            <a:p>
              <a:pPr algn="ctr"/>
              <a:r>
                <a:rPr lang="fr-BE" b="1" dirty="0">
                  <a:solidFill>
                    <a:schemeClr val="tx1">
                      <a:lumMod val="65000"/>
                      <a:lumOff val="35000"/>
                    </a:schemeClr>
                  </a:solidFill>
                  <a:latin typeface="Poppins" panose="00000500000000000000" pitchFamily="2" charset="0"/>
                  <a:cs typeface="Poppins" panose="00000500000000000000" pitchFamily="2" charset="0"/>
                </a:rPr>
                <a:t>En ligne via la plateforme « Mon Espace Inscription »</a:t>
              </a:r>
            </a:p>
          </p:txBody>
        </p:sp>
      </p:grpSp>
      <p:sp>
        <p:nvSpPr>
          <p:cNvPr id="13" name="ZoneTexte 12"/>
          <p:cNvSpPr txBox="1"/>
          <p:nvPr/>
        </p:nvSpPr>
        <p:spPr>
          <a:xfrm>
            <a:off x="1902444" y="3882793"/>
            <a:ext cx="9374172" cy="2354491"/>
          </a:xfrm>
          <a:prstGeom prst="rect">
            <a:avLst/>
          </a:prstGeom>
          <a:noFill/>
        </p:spPr>
        <p:txBody>
          <a:bodyPr wrap="square" rtlCol="0">
            <a:spAutoFit/>
          </a:bodyPr>
          <a:lstStyle/>
          <a:p>
            <a:pPr algn="just">
              <a:spcAft>
                <a:spcPts val="1200"/>
              </a:spcAft>
            </a:pPr>
            <a:r>
              <a:rPr lang="fr-BE" dirty="0">
                <a:solidFill>
                  <a:srgbClr val="3B8CB3"/>
                </a:solidFill>
                <a:latin typeface="Poppins" panose="00000500000000000000" pitchFamily="2" charset="0"/>
                <a:cs typeface="Poppins" panose="00000500000000000000" pitchFamily="2" charset="0"/>
              </a:rPr>
              <a:t>Avantages :</a:t>
            </a:r>
          </a:p>
          <a:p>
            <a:pPr marL="742950" lvl="1" indent="-285750" algn="just">
              <a:spcAft>
                <a:spcPts val="600"/>
              </a:spcAft>
              <a:buClr>
                <a:srgbClr val="3B8CB3"/>
              </a:buClr>
              <a:buFont typeface="Wingdings" panose="05000000000000000000" pitchFamily="2" charset="2"/>
              <a:buChar char="ü"/>
            </a:pPr>
            <a:r>
              <a:rPr lang="fr-FR" sz="1600" dirty="0">
                <a:latin typeface="Poppins" panose="00000500000000000000" pitchFamily="2" charset="0"/>
                <a:cs typeface="Poppins" panose="00000500000000000000" pitchFamily="2" charset="0"/>
              </a:rPr>
              <a:t>Facilite l’encodage des écoles (insertion automatique des numéros FASE)</a:t>
            </a:r>
          </a:p>
          <a:p>
            <a:pPr marL="742950" lvl="1" indent="-285750" algn="just">
              <a:spcAft>
                <a:spcPts val="600"/>
              </a:spcAft>
              <a:buClr>
                <a:srgbClr val="3B8CB3"/>
              </a:buClr>
              <a:buFont typeface="Wingdings" panose="05000000000000000000" pitchFamily="2" charset="2"/>
              <a:buChar char="ü"/>
            </a:pPr>
            <a:r>
              <a:rPr lang="fr-FR" sz="1600" dirty="0">
                <a:latin typeface="Poppins" panose="00000500000000000000" pitchFamily="2" charset="0"/>
                <a:cs typeface="Poppins" panose="00000500000000000000" pitchFamily="2" charset="0"/>
              </a:rPr>
              <a:t>Permet d’accéder à l’outil de simulation du calcul de l’indice composite</a:t>
            </a:r>
            <a:endParaRPr lang="fr-FR" sz="1400" dirty="0">
              <a:latin typeface="Poppins" panose="00000500000000000000" pitchFamily="2" charset="0"/>
              <a:cs typeface="Poppins" panose="00000500000000000000" pitchFamily="2" charset="0"/>
            </a:endParaRPr>
          </a:p>
          <a:p>
            <a:pPr algn="ctr"/>
            <a:endParaRPr lang="fr-FR" dirty="0">
              <a:latin typeface="Poppins" panose="00000500000000000000" pitchFamily="2" charset="0"/>
              <a:cs typeface="Poppins" panose="00000500000000000000" pitchFamily="2" charset="0"/>
            </a:endParaRPr>
          </a:p>
          <a:p>
            <a:pPr algn="ctr">
              <a:spcBef>
                <a:spcPts val="600"/>
              </a:spcBef>
            </a:pPr>
            <a:r>
              <a:rPr lang="fr-FR" b="1" dirty="0">
                <a:latin typeface="Poppins" panose="00000500000000000000" pitchFamily="2" charset="0"/>
                <a:cs typeface="Poppins" panose="00000500000000000000" pitchFamily="2" charset="0"/>
              </a:rPr>
              <a:t>L’encodage en ligne du volet confidentiel doit être effectué avant le dépôt du volet général dans l’école secondaire de 1</a:t>
            </a:r>
            <a:r>
              <a:rPr lang="fr-FR" b="1" baseline="30000" dirty="0">
                <a:latin typeface="Poppins" panose="00000500000000000000" pitchFamily="2" charset="0"/>
                <a:cs typeface="Poppins" panose="00000500000000000000" pitchFamily="2" charset="0"/>
              </a:rPr>
              <a:t>re</a:t>
            </a:r>
            <a:r>
              <a:rPr lang="fr-FR" b="1" dirty="0">
                <a:latin typeface="Poppins" panose="00000500000000000000" pitchFamily="2" charset="0"/>
                <a:cs typeface="Poppins" panose="00000500000000000000" pitchFamily="2" charset="0"/>
              </a:rPr>
              <a:t> préférence</a:t>
            </a:r>
          </a:p>
          <a:p>
            <a:endParaRPr lang="fr-BE" dirty="0"/>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pic>
        <p:nvPicPr>
          <p:cNvPr id="2" name="Image 1"/>
          <p:cNvPicPr>
            <a:picLocks noChangeAspect="1"/>
          </p:cNvPicPr>
          <p:nvPr/>
        </p:nvPicPr>
        <p:blipFill>
          <a:blip r:embed="rId5"/>
          <a:stretch>
            <a:fillRect/>
          </a:stretch>
        </p:blipFill>
        <p:spPr>
          <a:xfrm>
            <a:off x="8801950" y="2488212"/>
            <a:ext cx="2103302" cy="1394581"/>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327" y="5291332"/>
            <a:ext cx="368979" cy="368979"/>
          </a:xfrm>
          <a:prstGeom prst="rect">
            <a:avLst/>
          </a:prstGeom>
        </p:spPr>
      </p:pic>
    </p:spTree>
    <p:extLst>
      <p:ext uri="{BB962C8B-B14F-4D97-AF65-F5344CB8AC3E}">
        <p14:creationId xmlns:p14="http://schemas.microsoft.com/office/powerpoint/2010/main" val="31670627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697785" y="2015734"/>
            <a:ext cx="9331285" cy="3223777"/>
          </a:xfrm>
        </p:spPr>
        <p:txBody>
          <a:bodyPr>
            <a:normAutofit fontScale="85000" lnSpcReduction="20000"/>
          </a:bodyPr>
          <a:lstStyle/>
          <a:p>
            <a:pPr marL="0" indent="0" algn="just">
              <a:buNone/>
            </a:pPr>
            <a:endParaRPr lang="fr-BE" sz="1400" dirty="0"/>
          </a:p>
          <a:p>
            <a:pPr algn="just">
              <a:lnSpc>
                <a:spcPct val="160000"/>
              </a:lnSpc>
              <a:buClr>
                <a:srgbClr val="F0B53D"/>
              </a:buClr>
              <a:buFont typeface="Wingdings" panose="05000000000000000000" pitchFamily="2" charset="2"/>
              <a:buChar char="Ø"/>
            </a:pPr>
            <a:r>
              <a:rPr lang="fr-BE" sz="1900" dirty="0">
                <a:latin typeface="Poppins" panose="00000500000000000000" pitchFamily="2" charset="0"/>
                <a:cs typeface="Poppins" panose="00000500000000000000" pitchFamily="2" charset="0"/>
              </a:rPr>
              <a:t>Remettre le volet confidentiel à l’école de 1</a:t>
            </a:r>
            <a:r>
              <a:rPr lang="fr-BE" sz="1900" baseline="30000" dirty="0">
                <a:latin typeface="Poppins" panose="00000500000000000000" pitchFamily="2" charset="0"/>
                <a:cs typeface="Poppins" panose="00000500000000000000" pitchFamily="2" charset="0"/>
              </a:rPr>
              <a:t>re</a:t>
            </a:r>
            <a:r>
              <a:rPr lang="fr-BE" sz="1900" dirty="0">
                <a:latin typeface="Poppins" panose="00000500000000000000" pitchFamily="2" charset="0"/>
                <a:cs typeface="Poppins" panose="00000500000000000000" pitchFamily="2" charset="0"/>
              </a:rPr>
              <a:t> préférence </a:t>
            </a:r>
            <a:r>
              <a:rPr lang="fr-BE" sz="1900" b="1" dirty="0">
                <a:latin typeface="Poppins" panose="00000500000000000000" pitchFamily="2" charset="0"/>
                <a:cs typeface="Poppins" panose="00000500000000000000" pitchFamily="2" charset="0"/>
              </a:rPr>
              <a:t>sous enveloppe fermée</a:t>
            </a:r>
            <a:r>
              <a:rPr lang="fr-BE" sz="1900" dirty="0">
                <a:latin typeface="Poppins" panose="00000500000000000000" pitchFamily="2" charset="0"/>
                <a:cs typeface="Poppins" panose="00000500000000000000" pitchFamily="2" charset="0"/>
              </a:rPr>
              <a:t>, en y indiquant le nom, le prénom et le numéro de FUI</a:t>
            </a:r>
          </a:p>
          <a:p>
            <a:pPr algn="just">
              <a:lnSpc>
                <a:spcPct val="170000"/>
              </a:lnSpc>
              <a:buClr>
                <a:srgbClr val="F0B53D"/>
              </a:buClr>
              <a:buFont typeface="Wingdings" panose="05000000000000000000" pitchFamily="2" charset="2"/>
              <a:buChar char="Ø"/>
            </a:pPr>
            <a:r>
              <a:rPr lang="fr-BE" sz="1900" dirty="0">
                <a:latin typeface="Poppins" panose="00000500000000000000" pitchFamily="2" charset="0"/>
                <a:cs typeface="Poppins" panose="00000500000000000000" pitchFamily="2" charset="0"/>
              </a:rPr>
              <a:t>Indiquer les numéros FASE des écoles mentionnées. Ils sont disponibles sur le site </a:t>
            </a:r>
            <a:r>
              <a:rPr lang="fr-BE" sz="1900" dirty="0">
                <a:solidFill>
                  <a:srgbClr val="3B8CB3"/>
                </a:solidFill>
                <a:latin typeface="Poppins" panose="00000500000000000000" pitchFamily="2" charset="0"/>
                <a:cs typeface="Poppins" panose="00000500000000000000" pitchFamily="2" charset="0"/>
                <a:hlinkClick r:id="rId4"/>
              </a:rPr>
              <a:t>www.inscription.cfwb.be</a:t>
            </a:r>
            <a:r>
              <a:rPr lang="fr-BE" sz="1900" dirty="0">
                <a:solidFill>
                  <a:srgbClr val="3B8CB3"/>
                </a:solidFill>
                <a:latin typeface="Poppins" panose="00000500000000000000" pitchFamily="2" charset="0"/>
                <a:cs typeface="Poppins" panose="00000500000000000000" pitchFamily="2" charset="0"/>
              </a:rPr>
              <a:t> </a:t>
            </a:r>
            <a:endParaRPr lang="fr-FR" sz="1900" dirty="0">
              <a:solidFill>
                <a:srgbClr val="3B8CB3"/>
              </a:solidFill>
              <a:latin typeface="Poppins" panose="00000500000000000000" pitchFamily="2" charset="0"/>
              <a:cs typeface="Poppins" panose="00000500000000000000" pitchFamily="2" charset="0"/>
            </a:endParaRPr>
          </a:p>
          <a:p>
            <a:pPr marL="0" indent="0">
              <a:buNone/>
            </a:pPr>
            <a:endParaRPr lang="fr-FR" sz="1400" dirty="0">
              <a:latin typeface="Poppins" panose="00000500000000000000" pitchFamily="2" charset="0"/>
              <a:cs typeface="Poppins" panose="00000500000000000000" pitchFamily="2" charset="0"/>
            </a:endParaRPr>
          </a:p>
          <a:p>
            <a:pPr marL="808038" indent="0" algn="ctr">
              <a:lnSpc>
                <a:spcPct val="170000"/>
              </a:lnSpc>
              <a:spcBef>
                <a:spcPts val="1200"/>
              </a:spcBef>
              <a:buNone/>
            </a:pPr>
            <a:r>
              <a:rPr lang="fr-FR" sz="2000" b="1" dirty="0">
                <a:latin typeface="Poppins" panose="00000500000000000000" pitchFamily="2" charset="0"/>
                <a:cs typeface="Poppins" panose="00000500000000000000" pitchFamily="2" charset="0"/>
              </a:rPr>
              <a:t>Dans tous les cas, le volet général doit être déposé dans l’école de 1</a:t>
            </a:r>
            <a:r>
              <a:rPr lang="fr-FR" sz="2000" b="1" baseline="30000" dirty="0">
                <a:latin typeface="Poppins" panose="00000500000000000000" pitchFamily="2" charset="0"/>
                <a:cs typeface="Poppins" panose="00000500000000000000" pitchFamily="2" charset="0"/>
              </a:rPr>
              <a:t>re</a:t>
            </a:r>
            <a:r>
              <a:rPr lang="fr-FR" sz="2000" b="1" dirty="0">
                <a:latin typeface="Poppins" panose="00000500000000000000" pitchFamily="2" charset="0"/>
                <a:cs typeface="Poppins" panose="00000500000000000000" pitchFamily="2" charset="0"/>
              </a:rPr>
              <a:t> préférence entre le 29 janvier et le 16 février 2024</a:t>
            </a:r>
          </a:p>
          <a:p>
            <a:pPr marL="0" indent="0">
              <a:buNone/>
            </a:pPr>
            <a:endParaRPr lang="fr-FR" sz="2000" b="1" dirty="0">
              <a:solidFill>
                <a:srgbClr val="00B050"/>
              </a:solidFill>
            </a:endParaRPr>
          </a:p>
          <a:p>
            <a:pPr marL="0" indent="0" algn="ctr">
              <a:buNone/>
            </a:pPr>
            <a:endParaRPr lang="fr-FR" sz="2000" b="1" cap="all" dirty="0">
              <a:solidFill>
                <a:srgbClr val="C00000"/>
              </a:solidFill>
            </a:endParaRPr>
          </a:p>
        </p:txBody>
      </p:sp>
      <p:grpSp>
        <p:nvGrpSpPr>
          <p:cNvPr id="7" name="Groupe 6"/>
          <p:cNvGrpSpPr/>
          <p:nvPr/>
        </p:nvGrpSpPr>
        <p:grpSpPr>
          <a:xfrm>
            <a:off x="1371418" y="1124707"/>
            <a:ext cx="10020129" cy="615098"/>
            <a:chOff x="385763" y="2845347"/>
            <a:chExt cx="8193024" cy="584775"/>
          </a:xfrm>
        </p:grpSpPr>
        <p:sp>
          <p:nvSpPr>
            <p:cNvPr id="8" name="Rectangle 7"/>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385763" y="2845347"/>
              <a:ext cx="533715" cy="584775"/>
            </a:xfrm>
            <a:prstGeom prst="rect">
              <a:avLst/>
            </a:prstGeom>
            <a:solidFill>
              <a:srgbClr val="F4C76C"/>
            </a:solidFill>
            <a:effectLst>
              <a:outerShdw blurRad="50800" dist="38100" dir="2700000" algn="tl" rotWithShape="0">
                <a:prstClr val="black">
                  <a:alpha val="40000"/>
                </a:prstClr>
              </a:outerShdw>
            </a:effectLst>
          </p:spPr>
          <p:txBody>
            <a:bodyPr wrap="square" rtlCol="0">
              <a:spAutoFit/>
            </a:bodyPr>
            <a:lstStyle/>
            <a:p>
              <a:pPr algn="ctr"/>
              <a:r>
                <a:rPr lang="fr-BE" sz="3200" b="1" dirty="0">
                  <a:solidFill>
                    <a:schemeClr val="tx1">
                      <a:lumMod val="75000"/>
                      <a:lumOff val="25000"/>
                    </a:schemeClr>
                  </a:solidFill>
                  <a:latin typeface="+mj-lt"/>
                </a:rPr>
                <a:t>2</a:t>
              </a:r>
            </a:p>
          </p:txBody>
        </p:sp>
        <p:sp>
          <p:nvSpPr>
            <p:cNvPr id="10" name="ZoneTexte 9"/>
            <p:cNvSpPr txBox="1"/>
            <p:nvPr/>
          </p:nvSpPr>
          <p:spPr>
            <a:xfrm>
              <a:off x="919478" y="2865225"/>
              <a:ext cx="7575553" cy="563775"/>
            </a:xfrm>
            <a:prstGeom prst="rect">
              <a:avLst/>
            </a:prstGeom>
            <a:noFill/>
          </p:spPr>
          <p:txBody>
            <a:bodyPr wrap="square" lIns="144000" tIns="36000" rIns="144000" bIns="0" rtlCol="0" anchor="ctr" anchorCtr="1">
              <a:noAutofit/>
            </a:bodyPr>
            <a:lstStyle/>
            <a:p>
              <a:pPr algn="ctr"/>
              <a:r>
                <a:rPr lang="fr-BE" b="1" dirty="0">
                  <a:solidFill>
                    <a:schemeClr val="tx1">
                      <a:lumMod val="65000"/>
                      <a:lumOff val="35000"/>
                    </a:schemeClr>
                  </a:solidFill>
                  <a:latin typeface="Poppins" panose="00000500000000000000" pitchFamily="2" charset="0"/>
                  <a:cs typeface="Poppins" panose="00000500000000000000" pitchFamily="2" charset="0"/>
                </a:rPr>
                <a:t>En version « papier »</a:t>
              </a:r>
            </a:p>
          </p:txBody>
        </p:sp>
      </p:gr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039" y="4310047"/>
            <a:ext cx="526970" cy="526970"/>
          </a:xfrm>
          <a:prstGeom prst="rect">
            <a:avLst/>
          </a:prstGeom>
        </p:spPr>
      </p:pic>
      <p:sp>
        <p:nvSpPr>
          <p:cNvPr id="2" name="ZoneTexte 1"/>
          <p:cNvSpPr txBox="1"/>
          <p:nvPr/>
        </p:nvSpPr>
        <p:spPr>
          <a:xfrm>
            <a:off x="1193200" y="5526236"/>
            <a:ext cx="10376563" cy="369332"/>
          </a:xfrm>
          <a:prstGeom prst="rect">
            <a:avLst/>
          </a:prstGeom>
          <a:noFill/>
        </p:spPr>
        <p:txBody>
          <a:bodyPr wrap="square" rtlCol="0">
            <a:spAutoFit/>
          </a:bodyPr>
          <a:lstStyle/>
          <a:p>
            <a:pPr lvl="0" algn="ctr">
              <a:spcBef>
                <a:spcPct val="20000"/>
              </a:spcBef>
            </a:pPr>
            <a:r>
              <a:rPr lang="fr-FR" cap="all" dirty="0">
                <a:solidFill>
                  <a:srgbClr val="C00000"/>
                </a:solidFill>
                <a:latin typeface="Poppins" panose="00000500000000000000" pitchFamily="2" charset="0"/>
                <a:cs typeface="Poppins" panose="00000500000000000000" pitchFamily="2" charset="0"/>
              </a:rPr>
              <a:t>L’encodage en ligne du volet confidentiel ne suffit pas pour réaliser l’inscription </a:t>
            </a:r>
          </a:p>
        </p:txBody>
      </p:sp>
      <p:pic>
        <p:nvPicPr>
          <p:cNvPr id="13" name="Image 12">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32834653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90D5CFB-435E-D643-990B-AA794A6E6412}"/>
              </a:ext>
            </a:extLst>
          </p:cNvPr>
          <p:cNvPicPr>
            <a:picLocks noChangeAspect="1"/>
          </p:cNvPicPr>
          <p:nvPr/>
        </p:nvPicPr>
        <p:blipFill>
          <a:blip r:embed="rId4"/>
          <a:stretch>
            <a:fillRect/>
          </a:stretch>
        </p:blipFill>
        <p:spPr>
          <a:xfrm>
            <a:off x="339266" y="76651"/>
            <a:ext cx="2959102" cy="625713"/>
          </a:xfrm>
          <a:prstGeom prst="rect">
            <a:avLst/>
          </a:prstGeom>
        </p:spPr>
      </p:pic>
      <p:sp>
        <p:nvSpPr>
          <p:cNvPr id="7"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04471"/>
            <a:ext cx="10835244" cy="1678812"/>
          </a:xfrm>
        </p:spPr>
        <p:txBody>
          <a:bodyPr>
            <a:noAutofit/>
          </a:bodyPr>
          <a:lstStyle/>
          <a:p>
            <a:r>
              <a:rPr lang="fr-BE" sz="4000" b="1" i="0" dirty="0">
                <a:effectLst/>
                <a:latin typeface="Poppins" pitchFamily="2" charset="77"/>
                <a:cs typeface="Poppins" pitchFamily="2" charset="77"/>
              </a:rPr>
              <a:t>Quelques repères</a:t>
            </a:r>
            <a:endParaRPr lang="fr-FR" sz="4000" dirty="0">
              <a:latin typeface="Poppins" pitchFamily="2" charset="77"/>
              <a:cs typeface="Poppins" pitchFamily="2" charset="77"/>
            </a:endParaRPr>
          </a:p>
        </p:txBody>
      </p:sp>
      <p:sp>
        <p:nvSpPr>
          <p:cNvPr id="8" name="Espace réservé du contenu 2">
            <a:extLst>
              <a:ext uri="{FF2B5EF4-FFF2-40B4-BE49-F238E27FC236}">
                <a16:creationId xmlns:a16="http://schemas.microsoft.com/office/drawing/2014/main" id="{3B333169-3DD2-A360-3A49-B3946C5FF971}"/>
              </a:ext>
            </a:extLst>
          </p:cNvPr>
          <p:cNvSpPr txBox="1">
            <a:spLocks/>
          </p:cNvSpPr>
          <p:nvPr/>
        </p:nvSpPr>
        <p:spPr>
          <a:xfrm>
            <a:off x="1392510" y="2115532"/>
            <a:ext cx="10061940" cy="35387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250000"/>
              </a:lnSpc>
              <a:buFontTx/>
              <a:buChar char="-"/>
            </a:pPr>
            <a:r>
              <a:rPr lang="fr-BE" b="1" dirty="0">
                <a:solidFill>
                  <a:srgbClr val="202020"/>
                </a:solidFill>
                <a:latin typeface="Poppins" panose="00000500000000000000" pitchFamily="2" charset="0"/>
                <a:ea typeface="Roboto" pitchFamily="2" charset="0"/>
                <a:cs typeface="Poppins" panose="00000500000000000000" pitchFamily="2" charset="0"/>
              </a:rPr>
              <a:t>Inscriptions en </a:t>
            </a:r>
            <a:r>
              <a:rPr lang="fr-BE" b="1" dirty="0">
                <a:solidFill>
                  <a:srgbClr val="3B8CB3"/>
                </a:solidFill>
                <a:latin typeface="Poppins" panose="00000500000000000000" pitchFamily="2" charset="0"/>
                <a:ea typeface="Roboto" pitchFamily="2" charset="0"/>
                <a:cs typeface="Poppins" panose="00000500000000000000" pitchFamily="2" charset="0"/>
              </a:rPr>
              <a:t>1</a:t>
            </a:r>
            <a:r>
              <a:rPr lang="fr-BE" b="1" baseline="30000" dirty="0">
                <a:solidFill>
                  <a:srgbClr val="3B8CB3"/>
                </a:solidFill>
                <a:latin typeface="Poppins" panose="00000500000000000000" pitchFamily="2" charset="0"/>
                <a:ea typeface="Roboto" pitchFamily="2" charset="0"/>
                <a:cs typeface="Poppins" panose="00000500000000000000" pitchFamily="2" charset="0"/>
              </a:rPr>
              <a:t>re</a:t>
            </a:r>
            <a:r>
              <a:rPr lang="fr-BE" b="1" dirty="0">
                <a:solidFill>
                  <a:srgbClr val="3B8CB3"/>
                </a:solidFill>
                <a:latin typeface="Poppins" panose="00000500000000000000" pitchFamily="2" charset="0"/>
                <a:ea typeface="Roboto" pitchFamily="2" charset="0"/>
                <a:cs typeface="Poppins" panose="00000500000000000000" pitchFamily="2" charset="0"/>
              </a:rPr>
              <a:t> année commune </a:t>
            </a:r>
            <a:r>
              <a:rPr lang="fr-BE" b="1" dirty="0">
                <a:solidFill>
                  <a:srgbClr val="202020"/>
                </a:solidFill>
                <a:latin typeface="Poppins" panose="00000500000000000000" pitchFamily="2" charset="0"/>
                <a:ea typeface="Roboto" pitchFamily="2" charset="0"/>
                <a:cs typeface="Poppins" panose="00000500000000000000" pitchFamily="2" charset="0"/>
              </a:rPr>
              <a:t>uniquement</a:t>
            </a:r>
          </a:p>
          <a:p>
            <a:pPr lvl="1" algn="just">
              <a:lnSpc>
                <a:spcPct val="250000"/>
              </a:lnSpc>
              <a:buFontTx/>
              <a:buChar char="-"/>
            </a:pPr>
            <a:r>
              <a:rPr lang="fr-BE" b="1" dirty="0">
                <a:solidFill>
                  <a:srgbClr val="202020"/>
                </a:solidFill>
                <a:latin typeface="Poppins" panose="00000500000000000000" pitchFamily="2" charset="0"/>
                <a:ea typeface="Roboto" pitchFamily="2" charset="0"/>
                <a:cs typeface="Poppins" panose="00000500000000000000" pitchFamily="2" charset="0"/>
              </a:rPr>
              <a:t>Utilisation du </a:t>
            </a:r>
            <a:r>
              <a:rPr lang="fr-BE" b="1" dirty="0">
                <a:solidFill>
                  <a:srgbClr val="3B8CB3"/>
                </a:solidFill>
                <a:latin typeface="Poppins" panose="00000500000000000000" pitchFamily="2" charset="0"/>
                <a:ea typeface="Roboto" pitchFamily="2" charset="0"/>
                <a:cs typeface="Poppins" panose="00000500000000000000" pitchFamily="2" charset="0"/>
              </a:rPr>
              <a:t>Formulaire Unique d’Inscription (FUI)</a:t>
            </a:r>
          </a:p>
          <a:p>
            <a:pPr lvl="1" algn="just">
              <a:lnSpc>
                <a:spcPct val="250000"/>
              </a:lnSpc>
              <a:buFontTx/>
              <a:buChar char="-"/>
            </a:pPr>
            <a:r>
              <a:rPr lang="fr-BE" b="1" dirty="0">
                <a:solidFill>
                  <a:srgbClr val="3B8CB3"/>
                </a:solidFill>
                <a:latin typeface="Poppins" panose="00000500000000000000" pitchFamily="2" charset="0"/>
                <a:ea typeface="Roboto" pitchFamily="2" charset="0"/>
                <a:cs typeface="Poppins" panose="00000500000000000000" pitchFamily="2" charset="0"/>
              </a:rPr>
              <a:t>Période d’inscription </a:t>
            </a:r>
            <a:r>
              <a:rPr lang="fr-BE" b="1" dirty="0">
                <a:latin typeface="Poppins" panose="00000500000000000000" pitchFamily="2" charset="0"/>
                <a:ea typeface="Roboto" pitchFamily="2" charset="0"/>
                <a:cs typeface="Poppins" panose="00000500000000000000" pitchFamily="2" charset="0"/>
              </a:rPr>
              <a:t>spécifique</a:t>
            </a:r>
          </a:p>
          <a:p>
            <a:pPr lvl="1" algn="just">
              <a:lnSpc>
                <a:spcPct val="250000"/>
              </a:lnSpc>
              <a:buFontTx/>
              <a:buChar char="-"/>
            </a:pPr>
            <a:r>
              <a:rPr lang="fr-BE" b="1" dirty="0">
                <a:solidFill>
                  <a:srgbClr val="3B8CB3"/>
                </a:solidFill>
                <a:latin typeface="Poppins" panose="00000500000000000000" pitchFamily="2" charset="0"/>
                <a:ea typeface="Roboto" pitchFamily="2" charset="0"/>
                <a:cs typeface="Poppins" panose="00000500000000000000" pitchFamily="2" charset="0"/>
              </a:rPr>
              <a:t>Classement </a:t>
            </a:r>
            <a:r>
              <a:rPr lang="fr-BE" b="1" dirty="0">
                <a:solidFill>
                  <a:srgbClr val="202020"/>
                </a:solidFill>
                <a:latin typeface="Poppins" panose="00000500000000000000" pitchFamily="2" charset="0"/>
                <a:ea typeface="Roboto" pitchFamily="2" charset="0"/>
                <a:cs typeface="Poppins" panose="00000500000000000000" pitchFamily="2" charset="0"/>
              </a:rPr>
              <a:t>pour départager les demandes si nécessaire</a:t>
            </a:r>
            <a:endParaRPr lang="fr-FR" b="1" dirty="0">
              <a:latin typeface="Poppins" panose="00000500000000000000" pitchFamily="2" charset="0"/>
              <a:ea typeface="Roboto" pitchFamily="2" charset="0"/>
              <a:cs typeface="Poppins" panose="00000500000000000000" pitchFamily="2" charset="0"/>
            </a:endParaRPr>
          </a:p>
        </p:txBody>
      </p:sp>
    </p:spTree>
    <p:extLst>
      <p:ext uri="{BB962C8B-B14F-4D97-AF65-F5344CB8AC3E}">
        <p14:creationId xmlns:p14="http://schemas.microsoft.com/office/powerpoint/2010/main" val="5280950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85646" y="2145722"/>
            <a:ext cx="9420708" cy="1977342"/>
          </a:xfrm>
        </p:spPr>
        <p:txBody>
          <a:bodyPr>
            <a:normAutofit/>
          </a:bodyPr>
          <a:lstStyle/>
          <a:p>
            <a:pPr algn="ctr" eaLnBrk="1" hangingPunct="1">
              <a:lnSpc>
                <a:spcPct val="150000"/>
              </a:lnSpc>
              <a:buFont typeface="Wingdings" pitchFamily="2" charset="2"/>
              <a:buNone/>
            </a:pPr>
            <a:r>
              <a:rPr lang="fr-BE" sz="2400" b="1" dirty="0">
                <a:solidFill>
                  <a:srgbClr val="3B8CB3"/>
                </a:solidFill>
                <a:latin typeface="Poppins" panose="00000500000000000000" pitchFamily="2" charset="0"/>
                <a:cs typeface="Poppins" panose="00000500000000000000" pitchFamily="2" charset="0"/>
              </a:rPr>
              <a:t>Entre le lundi 29 janvier et le vendredi 16 février 2024 </a:t>
            </a:r>
          </a:p>
          <a:p>
            <a:pPr algn="ctr" eaLnBrk="1" hangingPunct="1">
              <a:lnSpc>
                <a:spcPct val="150000"/>
              </a:lnSpc>
              <a:buFont typeface="Wingdings" pitchFamily="2" charset="2"/>
              <a:buNone/>
            </a:pPr>
            <a:r>
              <a:rPr lang="fr-BE" sz="2400" b="1" dirty="0">
                <a:solidFill>
                  <a:srgbClr val="3B8CB3"/>
                </a:solidFill>
                <a:latin typeface="Poppins" panose="00000500000000000000" pitchFamily="2" charset="0"/>
                <a:cs typeface="Poppins" panose="00000500000000000000" pitchFamily="2" charset="0"/>
              </a:rPr>
              <a:t>dans l’école secondaire de son 1</a:t>
            </a:r>
            <a:r>
              <a:rPr lang="fr-BE" sz="2400" b="1" baseline="30000" dirty="0">
                <a:solidFill>
                  <a:srgbClr val="3B8CB3"/>
                </a:solidFill>
                <a:latin typeface="Poppins" panose="00000500000000000000" pitchFamily="2" charset="0"/>
                <a:cs typeface="Poppins" panose="00000500000000000000" pitchFamily="2" charset="0"/>
              </a:rPr>
              <a:t>re</a:t>
            </a:r>
            <a:r>
              <a:rPr lang="fr-BE" sz="2400" b="1" dirty="0">
                <a:solidFill>
                  <a:srgbClr val="3B8CB3"/>
                </a:solidFill>
                <a:latin typeface="Poppins" panose="00000500000000000000" pitchFamily="2" charset="0"/>
                <a:cs typeface="Poppins" panose="00000500000000000000" pitchFamily="2" charset="0"/>
              </a:rPr>
              <a:t> choix</a:t>
            </a:r>
          </a:p>
          <a:p>
            <a:pPr algn="ctr" eaLnBrk="1" hangingPunct="1">
              <a:spcBef>
                <a:spcPts val="0"/>
              </a:spcBef>
              <a:buFont typeface="Wingdings" pitchFamily="2" charset="2"/>
              <a:buNone/>
            </a:pPr>
            <a:endParaRPr lang="fr-BE" sz="2000" b="1" dirty="0">
              <a:solidFill>
                <a:schemeClr val="tx1">
                  <a:lumMod val="85000"/>
                  <a:lumOff val="15000"/>
                </a:schemeClr>
              </a:solidFill>
            </a:endParaRPr>
          </a:p>
          <a:p>
            <a:pPr algn="ctr" eaLnBrk="1" hangingPunct="1">
              <a:spcBef>
                <a:spcPts val="0"/>
              </a:spcBef>
              <a:buFont typeface="Wingdings" pitchFamily="2" charset="2"/>
              <a:buNone/>
            </a:pPr>
            <a:r>
              <a:rPr lang="fr-BE" sz="1600" b="1" dirty="0">
                <a:solidFill>
                  <a:schemeClr val="tx1">
                    <a:lumMod val="85000"/>
                    <a:lumOff val="15000"/>
                  </a:schemeClr>
                </a:solidFill>
                <a:latin typeface="Poppins" panose="00000500000000000000" pitchFamily="2" charset="0"/>
                <a:cs typeface="Poppins" panose="00000500000000000000" pitchFamily="2" charset="0"/>
              </a:rPr>
              <a:t>Il n’y a pas de chronologie durant cette période</a:t>
            </a:r>
            <a:endParaRPr lang="fr-BE" sz="1800" dirty="0">
              <a:solidFill>
                <a:srgbClr val="008000"/>
              </a:solidFill>
              <a:latin typeface="Poppins" panose="00000500000000000000" pitchFamily="2" charset="0"/>
              <a:cs typeface="Poppins" panose="00000500000000000000" pitchFamily="2" charset="0"/>
            </a:endParaRPr>
          </a:p>
        </p:txBody>
      </p:sp>
      <p:sp>
        <p:nvSpPr>
          <p:cNvPr id="7" name="ZoneTexte 3"/>
          <p:cNvSpPr txBox="1">
            <a:spLocks noChangeArrowheads="1"/>
          </p:cNvSpPr>
          <p:nvPr/>
        </p:nvSpPr>
        <p:spPr bwMode="auto">
          <a:xfrm>
            <a:off x="881078" y="1063812"/>
            <a:ext cx="7775242"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4000" b="1" dirty="0">
                <a:latin typeface="Poppins" panose="00000500000000000000" pitchFamily="2" charset="0"/>
                <a:cs typeface="Poppins" panose="00000500000000000000" pitchFamily="2" charset="0"/>
              </a:rPr>
              <a:t>Où et quand s’inscrire ?</a:t>
            </a:r>
            <a:endParaRPr lang="fr-BE" altLang="fr-FR" sz="4000" b="1" dirty="0">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2" name="Rectangle 1"/>
          <p:cNvSpPr/>
          <p:nvPr/>
        </p:nvSpPr>
        <p:spPr>
          <a:xfrm>
            <a:off x="1818817" y="4497088"/>
            <a:ext cx="9389860" cy="1338828"/>
          </a:xfrm>
          <a:prstGeom prst="rect">
            <a:avLst/>
          </a:prstGeom>
        </p:spPr>
        <p:txBody>
          <a:bodyPr wrap="square">
            <a:spAutoFit/>
          </a:bodyPr>
          <a:lstStyle/>
          <a:p>
            <a:pPr algn="just">
              <a:lnSpc>
                <a:spcPct val="150000"/>
              </a:lnSpc>
            </a:pPr>
            <a:r>
              <a:rPr lang="fr-FR" dirty="0">
                <a:latin typeface="Poppins" panose="00000500000000000000" pitchFamily="2" charset="0"/>
                <a:ea typeface="Roboto" pitchFamily="2" charset="0"/>
                <a:cs typeface="Poppins" panose="00000500000000000000" pitchFamily="2" charset="0"/>
              </a:rPr>
              <a:t>Reprise des inscriptions le 22 avril 2024 (inscriptions dites chronologiques) </a:t>
            </a:r>
          </a:p>
          <a:p>
            <a:pPr lvl="1" algn="just">
              <a:lnSpc>
                <a:spcPct val="150000"/>
              </a:lnSpc>
              <a:buFont typeface="Wingdings" panose="05000000000000000000" pitchFamily="2" charset="2"/>
              <a:buChar char="v"/>
            </a:pPr>
            <a:r>
              <a:rPr lang="fr-FR" dirty="0">
                <a:latin typeface="Poppins" panose="00000500000000000000" pitchFamily="2" charset="0"/>
                <a:ea typeface="Roboto" pitchFamily="2" charset="0"/>
                <a:cs typeface="Poppins" panose="00000500000000000000" pitchFamily="2" charset="0"/>
              </a:rPr>
              <a:t> Réduction de la possibilité d’obtenir une place dans les écoles souhaitées</a:t>
            </a:r>
          </a:p>
          <a:p>
            <a:pPr lvl="1" algn="just">
              <a:lnSpc>
                <a:spcPct val="150000"/>
              </a:lnSpc>
              <a:buFont typeface="Wingdings" panose="05000000000000000000" pitchFamily="2" charset="2"/>
              <a:buChar char="v"/>
            </a:pPr>
            <a:r>
              <a:rPr lang="fr-FR" dirty="0">
                <a:latin typeface="Poppins" panose="00000500000000000000" pitchFamily="2" charset="0"/>
                <a:ea typeface="Roboto" pitchFamily="2" charset="0"/>
                <a:cs typeface="Poppins" panose="00000500000000000000" pitchFamily="2" charset="0"/>
              </a:rPr>
              <a:t> Perte de la possibilité d’invoquer une priorité  </a:t>
            </a:r>
          </a:p>
        </p:txBody>
      </p:sp>
    </p:spTree>
    <p:extLst>
      <p:ext uri="{BB962C8B-B14F-4D97-AF65-F5344CB8AC3E}">
        <p14:creationId xmlns:p14="http://schemas.microsoft.com/office/powerpoint/2010/main" val="31987448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81053" y="1051044"/>
            <a:ext cx="7030536"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4000" b="1" dirty="0">
                <a:latin typeface="Poppins" panose="00000500000000000000" pitchFamily="2" charset="0"/>
                <a:cs typeface="Poppins" panose="00000500000000000000" pitchFamily="2" charset="0"/>
              </a:rPr>
              <a:t>Comment s’inscrire ?</a:t>
            </a:r>
            <a:endParaRPr lang="fr-BE" altLang="fr-FR" sz="4000" b="1" dirty="0">
              <a:latin typeface="Poppins" panose="00000500000000000000" pitchFamily="2" charset="0"/>
              <a:cs typeface="Poppins" panose="00000500000000000000" pitchFamily="2" charset="0"/>
            </a:endParaRP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9" name="Espace réservé du contenu 2">
            <a:extLst>
              <a:ext uri="{FF2B5EF4-FFF2-40B4-BE49-F238E27FC236}">
                <a16:creationId xmlns:a16="http://schemas.microsoft.com/office/drawing/2014/main" id="{7DBAA80F-2655-6387-6F99-5267A7624BE3}"/>
              </a:ext>
            </a:extLst>
          </p:cNvPr>
          <p:cNvSpPr txBox="1">
            <a:spLocks/>
          </p:cNvSpPr>
          <p:nvPr/>
        </p:nvSpPr>
        <p:spPr>
          <a:xfrm>
            <a:off x="981131" y="1771356"/>
            <a:ext cx="10844630" cy="4341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r-BE" sz="2000" b="1" dirty="0">
                <a:solidFill>
                  <a:srgbClr val="3B8CB3"/>
                </a:solidFill>
                <a:latin typeface="Poppins" panose="00000500000000000000" pitchFamily="2" charset="0"/>
                <a:ea typeface="Roboto" pitchFamily="2" charset="0"/>
                <a:cs typeface="Poppins" panose="00000500000000000000" pitchFamily="2" charset="0"/>
              </a:rPr>
              <a:t>Avec le Formulaire Unique d’Inscription (FUI)</a:t>
            </a:r>
          </a:p>
          <a:p>
            <a:pPr marL="0" indent="0" algn="ctr">
              <a:lnSpc>
                <a:spcPct val="150000"/>
              </a:lnSpc>
              <a:buNone/>
            </a:pPr>
            <a:r>
              <a:rPr lang="fr-BE" sz="1800" dirty="0">
                <a:latin typeface="Poppins" panose="00000500000000000000" pitchFamily="2" charset="0"/>
                <a:ea typeface="Roboto" pitchFamily="2" charset="0"/>
                <a:cs typeface="Poppins" panose="00000500000000000000" pitchFamily="2" charset="0"/>
              </a:rPr>
              <a:t>Remise en main propre</a:t>
            </a:r>
          </a:p>
          <a:p>
            <a:pPr marL="0" indent="0" algn="ctr">
              <a:lnSpc>
                <a:spcPct val="150000"/>
              </a:lnSpc>
              <a:buNone/>
            </a:pPr>
            <a:r>
              <a:rPr lang="fr-FR" sz="1800" dirty="0">
                <a:latin typeface="Poppins" panose="00000500000000000000" pitchFamily="2" charset="0"/>
                <a:ea typeface="Roboto" pitchFamily="2" charset="0"/>
                <a:cs typeface="Poppins" panose="00000500000000000000" pitchFamily="2" charset="0"/>
              </a:rPr>
              <a:t>Possibilité de mandater une personne (modèle de procuration joint au document d’information qui accompagne le FUI)</a:t>
            </a:r>
          </a:p>
          <a:p>
            <a:pPr marL="0" indent="0" algn="ctr">
              <a:lnSpc>
                <a:spcPct val="150000"/>
              </a:lnSpc>
              <a:buNone/>
            </a:pPr>
            <a:endParaRPr lang="fr-FR" sz="1800" dirty="0">
              <a:latin typeface="Poppins" panose="00000500000000000000" pitchFamily="2" charset="0"/>
              <a:ea typeface="Roboto" pitchFamily="2" charset="0"/>
              <a:cs typeface="Poppins" panose="00000500000000000000" pitchFamily="2" charset="0"/>
            </a:endParaRPr>
          </a:p>
          <a:p>
            <a:pPr marL="0" indent="0" algn="ctr">
              <a:lnSpc>
                <a:spcPct val="150000"/>
              </a:lnSpc>
              <a:buNone/>
            </a:pPr>
            <a:endParaRPr lang="fr-BE" sz="2000" dirty="0">
              <a:solidFill>
                <a:srgbClr val="3B8CB3"/>
              </a:solidFill>
              <a:latin typeface="Poppins" panose="00000500000000000000" pitchFamily="2" charset="0"/>
              <a:ea typeface="Roboto" pitchFamily="2" charset="0"/>
              <a:cs typeface="Poppins" panose="00000500000000000000" pitchFamily="2" charset="0"/>
            </a:endParaRPr>
          </a:p>
          <a:p>
            <a:pPr marL="0" indent="0" algn="ctr">
              <a:lnSpc>
                <a:spcPct val="150000"/>
              </a:lnSpc>
              <a:buNone/>
            </a:pPr>
            <a:r>
              <a:rPr lang="fr-BE" sz="2000" b="1" dirty="0">
                <a:solidFill>
                  <a:srgbClr val="3B8CB3"/>
                </a:solidFill>
                <a:latin typeface="Poppins" panose="00000500000000000000" pitchFamily="2" charset="0"/>
                <a:ea typeface="Roboto" pitchFamily="2" charset="0"/>
                <a:cs typeface="Poppins" panose="00000500000000000000" pitchFamily="2" charset="0"/>
              </a:rPr>
              <a:t>Remise d’un accusé de réception </a:t>
            </a:r>
            <a:r>
              <a:rPr lang="fr-BE" sz="2000" dirty="0">
                <a:solidFill>
                  <a:srgbClr val="3B8CB3"/>
                </a:solidFill>
                <a:latin typeface="Poppins" panose="00000500000000000000" pitchFamily="2" charset="0"/>
                <a:ea typeface="Roboto" pitchFamily="2" charset="0"/>
                <a:cs typeface="Poppins" panose="00000500000000000000" pitchFamily="2" charset="0"/>
              </a:rPr>
              <a:t>(sauf si école présumée incomplète)</a:t>
            </a:r>
          </a:p>
          <a:p>
            <a:pPr marL="0" indent="0" algn="ctr">
              <a:lnSpc>
                <a:spcPct val="150000"/>
              </a:lnSpc>
              <a:buNone/>
            </a:pPr>
            <a:r>
              <a:rPr lang="fr-BE" sz="1800" dirty="0">
                <a:solidFill>
                  <a:srgbClr val="C00000"/>
                </a:solidFill>
                <a:latin typeface="Poppins" panose="00000500000000000000" pitchFamily="2" charset="0"/>
                <a:ea typeface="Roboto" pitchFamily="2" charset="0"/>
                <a:cs typeface="Poppins" panose="00000500000000000000" pitchFamily="2" charset="0"/>
              </a:rPr>
              <a:t>À vérifier attentivement </a:t>
            </a:r>
            <a:r>
              <a:rPr lang="fr-BE" sz="1800" dirty="0">
                <a:solidFill>
                  <a:srgbClr val="202020"/>
                </a:solidFill>
                <a:latin typeface="Poppins" panose="00000500000000000000" pitchFamily="2" charset="0"/>
                <a:ea typeface="Roboto" pitchFamily="2" charset="0"/>
                <a:cs typeface="Poppins" panose="00000500000000000000" pitchFamily="2" charset="0"/>
              </a:rPr>
              <a:t>car il contient les informations qui serviront en cas de classement</a:t>
            </a:r>
            <a:endParaRPr lang="fr-FR" sz="1800" dirty="0">
              <a:latin typeface="Poppins" panose="00000500000000000000" pitchFamily="2" charset="0"/>
              <a:ea typeface="Roboto" pitchFamily="2" charset="0"/>
              <a:cs typeface="Poppins" panose="00000500000000000000" pitchFamily="2" charset="0"/>
            </a:endParaRPr>
          </a:p>
        </p:txBody>
      </p:sp>
      <p:sp>
        <p:nvSpPr>
          <p:cNvPr id="10" name="Flèche vers le bas 9"/>
          <p:cNvSpPr/>
          <p:nvPr>
            <p:custDataLst>
              <p:tags r:id="rId2"/>
            </p:custDataLst>
          </p:nvPr>
        </p:nvSpPr>
        <p:spPr>
          <a:xfrm>
            <a:off x="6105840" y="3878012"/>
            <a:ext cx="595212" cy="919831"/>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6362861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1006868" y="755713"/>
            <a:ext cx="10828289" cy="1325563"/>
          </a:xfrm>
        </p:spPr>
        <p:txBody>
          <a:bodyPr>
            <a:noAutofit/>
          </a:bodyPr>
          <a:lstStyle/>
          <a:p>
            <a:r>
              <a:rPr lang="fr-BE" sz="4000" b="1" dirty="0">
                <a:latin typeface="Poppins"/>
              </a:rPr>
              <a:t>La clôture des inscriptions</a:t>
            </a:r>
          </a:p>
        </p:txBody>
      </p:sp>
      <p:sp>
        <p:nvSpPr>
          <p:cNvPr id="5" name="Espace réservé du contenu 4"/>
          <p:cNvSpPr>
            <a:spLocks noGrp="1"/>
          </p:cNvSpPr>
          <p:nvPr>
            <p:ph idx="1"/>
          </p:nvPr>
        </p:nvSpPr>
        <p:spPr>
          <a:xfrm>
            <a:off x="1173448" y="2704077"/>
            <a:ext cx="10385946" cy="2666317"/>
          </a:xfrm>
        </p:spPr>
        <p:txBody>
          <a:bodyPr/>
          <a:lstStyle/>
          <a:p>
            <a:pPr algn="ctr" eaLnBrk="1" hangingPunct="1">
              <a:buFont typeface="Wingdings" pitchFamily="2" charset="2"/>
              <a:buNone/>
            </a:pPr>
            <a:r>
              <a:rPr lang="fr-BE" b="1" dirty="0">
                <a:solidFill>
                  <a:srgbClr val="3B8CB3"/>
                </a:solidFill>
                <a:latin typeface="Poppins" panose="00000500000000000000" pitchFamily="2" charset="0"/>
                <a:cs typeface="Poppins" panose="00000500000000000000" pitchFamily="2" charset="0"/>
              </a:rPr>
              <a:t>Le vendredi 16 février 2024 en fin de journée</a:t>
            </a:r>
          </a:p>
          <a:p>
            <a:pPr algn="ctr" eaLnBrk="1" hangingPunct="1">
              <a:buFont typeface="Wingdings" pitchFamily="2" charset="2"/>
              <a:buNone/>
            </a:pPr>
            <a:endParaRPr lang="fr-BE" dirty="0">
              <a:solidFill>
                <a:srgbClr val="D99611"/>
              </a:solidFill>
              <a:latin typeface="Poppins" panose="00000500000000000000" pitchFamily="2" charset="0"/>
              <a:cs typeface="Poppins" panose="00000500000000000000" pitchFamily="2" charset="0"/>
            </a:endParaRPr>
          </a:p>
          <a:p>
            <a:pPr marL="0" indent="0" algn="ctr">
              <a:buNone/>
            </a:pPr>
            <a:endParaRPr lang="fr-BE" dirty="0">
              <a:latin typeface="Poppins" panose="00000500000000000000" pitchFamily="2" charset="0"/>
              <a:cs typeface="Poppins" panose="00000500000000000000" pitchFamily="2" charset="0"/>
            </a:endParaRPr>
          </a:p>
          <a:p>
            <a:pPr marL="0" indent="0" algn="ctr">
              <a:buNone/>
            </a:pPr>
            <a:r>
              <a:rPr lang="fr-BE" sz="2400" dirty="0">
                <a:latin typeface="Poppins" panose="00000500000000000000" pitchFamily="2" charset="0"/>
                <a:cs typeface="Poppins" panose="00000500000000000000" pitchFamily="2" charset="0"/>
              </a:rPr>
              <a:t>Plus aucune inscription ne pourra être enregistrée jusqu’au 22 avril</a:t>
            </a:r>
          </a:p>
        </p:txBody>
      </p:sp>
      <p:pic>
        <p:nvPicPr>
          <p:cNvPr id="6" name="Image 5">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424369141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937304" y="1116333"/>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Situation</a:t>
            </a:r>
            <a:r>
              <a:rPr lang="fr-BE" altLang="fr-FR" sz="3600" b="1" dirty="0">
                <a:solidFill>
                  <a:schemeClr val="tx1">
                    <a:lumMod val="75000"/>
                    <a:lumOff val="25000"/>
                  </a:schemeClr>
                </a:solidFill>
                <a:latin typeface="+mj-lt"/>
              </a:rPr>
              <a:t> </a:t>
            </a:r>
            <a:r>
              <a:rPr lang="fr-BE" altLang="fr-FR" sz="3600" b="1" dirty="0">
                <a:latin typeface="Poppins"/>
                <a:ea typeface="+mj-ea"/>
              </a:rPr>
              <a:t>à l’issue de la période d’inscription</a:t>
            </a:r>
          </a:p>
        </p:txBody>
      </p:sp>
      <p:sp>
        <p:nvSpPr>
          <p:cNvPr id="16" name="ZoneTexte 15"/>
          <p:cNvSpPr txBox="1"/>
          <p:nvPr/>
        </p:nvSpPr>
        <p:spPr>
          <a:xfrm>
            <a:off x="937304" y="2729350"/>
            <a:ext cx="9463472" cy="2516073"/>
          </a:xfrm>
          <a:prstGeom prst="rect">
            <a:avLst/>
          </a:prstGeom>
          <a:noFill/>
        </p:spPr>
        <p:txBody>
          <a:bodyPr wrap="square" rtlCol="0">
            <a:spAutoFit/>
          </a:bodyPr>
          <a:lstStyle/>
          <a:p>
            <a:pPr algn="just">
              <a:lnSpc>
                <a:spcPct val="150000"/>
              </a:lnSpc>
              <a:buClr>
                <a:srgbClr val="799EA7"/>
              </a:buClr>
            </a:pPr>
            <a:r>
              <a:rPr lang="fr-BE" sz="2000" dirty="0">
                <a:latin typeface="Poppins" panose="00000500000000000000" pitchFamily="2" charset="0"/>
                <a:cs typeface="Poppins" panose="00000500000000000000" pitchFamily="2" charset="0"/>
              </a:rPr>
              <a:t>Deux cas de figure :</a:t>
            </a:r>
          </a:p>
          <a:p>
            <a:pPr marL="742950" lvl="1" indent="-285750" algn="just">
              <a:lnSpc>
                <a:spcPct val="150000"/>
              </a:lnSpc>
              <a:buClr>
                <a:srgbClr val="3B8CB3"/>
              </a:buClr>
              <a:buFont typeface="Wingdings" panose="05000000000000000000" pitchFamily="2" charset="2"/>
              <a:buChar char="Ø"/>
            </a:pPr>
            <a:r>
              <a:rPr lang="fr-BE" dirty="0">
                <a:latin typeface="Poppins" panose="00000500000000000000" pitchFamily="2" charset="0"/>
                <a:cs typeface="Poppins" panose="00000500000000000000" pitchFamily="2" charset="0"/>
              </a:rPr>
              <a:t>Moins de demandes que de places disponibles </a:t>
            </a:r>
            <a:r>
              <a:rPr lang="fr-BE" sz="2000" dirty="0">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école incomplète</a:t>
            </a:r>
          </a:p>
          <a:p>
            <a:pPr marL="1101725" lvl="1" indent="-285750" algn="just">
              <a:lnSpc>
                <a:spcPct val="150000"/>
              </a:lnSpc>
              <a:buClr>
                <a:srgbClr val="3B8CB3"/>
              </a:buClr>
              <a:buFont typeface="Wingdings" panose="05000000000000000000" pitchFamily="2" charset="2"/>
              <a:buChar char="à"/>
            </a:pPr>
            <a:r>
              <a:rPr lang="fr-BE" b="1" dirty="0">
                <a:latin typeface="Poppins" panose="00000500000000000000" pitchFamily="2" charset="0"/>
                <a:cs typeface="Poppins" panose="00000500000000000000" pitchFamily="2" charset="0"/>
                <a:sym typeface="Wingdings" panose="05000000000000000000" pitchFamily="2" charset="2"/>
              </a:rPr>
              <a:t>tous les élèves sont inscrits</a:t>
            </a:r>
          </a:p>
          <a:p>
            <a:pPr marL="1101725" lvl="1" indent="-285750" algn="just">
              <a:lnSpc>
                <a:spcPct val="150000"/>
              </a:lnSpc>
              <a:buClr>
                <a:srgbClr val="799EA7"/>
              </a:buClr>
              <a:buFont typeface="Wingdings" panose="05000000000000000000" pitchFamily="2" charset="2"/>
              <a:buChar char="à"/>
            </a:pPr>
            <a:endParaRPr lang="fr-BE" sz="1100" b="1" dirty="0">
              <a:latin typeface="Poppins" panose="00000500000000000000" pitchFamily="2" charset="0"/>
              <a:cs typeface="Poppins" panose="00000500000000000000" pitchFamily="2" charset="0"/>
            </a:endParaRPr>
          </a:p>
          <a:p>
            <a:pPr marL="742950" lvl="1" indent="-285750" algn="just">
              <a:lnSpc>
                <a:spcPct val="150000"/>
              </a:lnSpc>
              <a:buClr>
                <a:srgbClr val="3B8CB3"/>
              </a:buClr>
              <a:buFont typeface="Wingdings" panose="05000000000000000000" pitchFamily="2" charset="2"/>
              <a:buChar char="Ø"/>
            </a:pPr>
            <a:r>
              <a:rPr lang="fr-BE" dirty="0">
                <a:latin typeface="Poppins" panose="00000500000000000000" pitchFamily="2" charset="0"/>
                <a:cs typeface="Poppins" panose="00000500000000000000" pitchFamily="2" charset="0"/>
              </a:rPr>
              <a:t>Plus de demandes que de places disponibles  =</a:t>
            </a:r>
            <a:r>
              <a:rPr lang="fr-BE" b="1" dirty="0">
                <a:solidFill>
                  <a:schemeClr val="tx2">
                    <a:lumMod val="60000"/>
                    <a:lumOff val="40000"/>
                  </a:schemeClr>
                </a:solidFill>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école complète</a:t>
            </a:r>
          </a:p>
          <a:p>
            <a:pPr marL="815975" lvl="1" algn="just">
              <a:lnSpc>
                <a:spcPct val="150000"/>
              </a:lnSpc>
              <a:buClr>
                <a:srgbClr val="799EA7"/>
              </a:buClr>
            </a:pPr>
            <a:r>
              <a:rPr lang="fr-BE" b="1" dirty="0">
                <a:solidFill>
                  <a:srgbClr val="3B8CB3"/>
                </a:solidFill>
                <a:latin typeface="Poppins" panose="00000500000000000000" pitchFamily="2" charset="0"/>
                <a:cs typeface="Poppins" panose="00000500000000000000" pitchFamily="2" charset="0"/>
                <a:sym typeface="Wingdings" panose="05000000000000000000" pitchFamily="2" charset="2"/>
              </a:rPr>
              <a:t></a:t>
            </a:r>
            <a:r>
              <a:rPr lang="fr-BE" b="1" dirty="0">
                <a:latin typeface="Poppins" panose="00000500000000000000" pitchFamily="2" charset="0"/>
                <a:cs typeface="Poppins" panose="00000500000000000000" pitchFamily="2" charset="0"/>
                <a:sym typeface="Wingdings" panose="05000000000000000000" pitchFamily="2" charset="2"/>
              </a:rPr>
              <a:t> classement</a:t>
            </a:r>
          </a:p>
        </p:txBody>
      </p:sp>
      <p:sp>
        <p:nvSpPr>
          <p:cNvPr id="2" name="ZoneTexte 1"/>
          <p:cNvSpPr txBox="1"/>
          <p:nvPr/>
        </p:nvSpPr>
        <p:spPr>
          <a:xfrm>
            <a:off x="830001" y="5584912"/>
            <a:ext cx="10825081" cy="369332"/>
          </a:xfrm>
          <a:prstGeom prst="rect">
            <a:avLst/>
          </a:prstGeom>
          <a:noFill/>
        </p:spPr>
        <p:txBody>
          <a:bodyPr wrap="square" rtlCol="0">
            <a:spAutoFit/>
          </a:bodyPr>
          <a:lstStyle/>
          <a:p>
            <a:pPr lvl="0" algn="ctr" eaLnBrk="1" hangingPunct="1"/>
            <a:r>
              <a:rPr lang="fr-BE" b="1" dirty="0">
                <a:solidFill>
                  <a:srgbClr val="C00000"/>
                </a:solidFill>
                <a:latin typeface="Poppins" panose="00000500000000000000" pitchFamily="2" charset="0"/>
                <a:cs typeface="Poppins" panose="00000500000000000000" pitchFamily="2" charset="0"/>
              </a:rPr>
              <a:t>Les écoles informent les parents par courrier ou par e-mail durant la semaine du 19 février</a:t>
            </a:r>
            <a:endParaRPr lang="fr-BE" dirty="0">
              <a:solidFill>
                <a:srgbClr val="C00000"/>
              </a:solidFill>
              <a:latin typeface="Poppins" panose="00000500000000000000" pitchFamily="2" charset="0"/>
              <a:cs typeface="Poppins" panose="00000500000000000000" pitchFamily="2" charset="0"/>
            </a:endParaRPr>
          </a:p>
        </p:txBody>
      </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18" name="ZoneTexte 17"/>
          <p:cNvSpPr txBox="1"/>
          <p:nvPr/>
        </p:nvSpPr>
        <p:spPr>
          <a:xfrm>
            <a:off x="2084790" y="2017644"/>
            <a:ext cx="8343638" cy="584775"/>
          </a:xfrm>
          <a:prstGeom prst="rect">
            <a:avLst/>
          </a:prstGeom>
          <a:solidFill>
            <a:schemeClr val="bg1">
              <a:lumMod val="95000"/>
            </a:schemeClr>
          </a:solidFill>
        </p:spPr>
        <p:txBody>
          <a:bodyPr wrap="square" rtlCol="0">
            <a:spAutoFit/>
          </a:bodyPr>
          <a:lstStyle/>
          <a:p>
            <a:pPr lvl="1" algn="ctr">
              <a:defRPr/>
            </a:pPr>
            <a:r>
              <a:rPr lang="fr-BE" sz="1600" dirty="0">
                <a:solidFill>
                  <a:schemeClr val="bg2">
                    <a:lumMod val="25000"/>
                  </a:schemeClr>
                </a:solidFill>
                <a:latin typeface="Poppins" panose="00000500000000000000" pitchFamily="2" charset="0"/>
                <a:cs typeface="Poppins" panose="00000500000000000000" pitchFamily="2" charset="0"/>
              </a:rPr>
              <a:t>Les écoles présumées incomplètes qui organisent de l’immersion informent les parents quant à l’obtention ou non d’une place dans cette filière </a:t>
            </a: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790" y="2017644"/>
            <a:ext cx="582513" cy="504998"/>
          </a:xfrm>
          <a:prstGeom prst="rect">
            <a:avLst/>
          </a:prstGeom>
        </p:spPr>
      </p:pic>
    </p:spTree>
    <p:extLst>
      <p:ext uri="{BB962C8B-B14F-4D97-AF65-F5344CB8AC3E}">
        <p14:creationId xmlns:p14="http://schemas.microsoft.com/office/powerpoint/2010/main" val="72350428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4294967295"/>
            <p:custDataLst>
              <p:tags r:id="rId2"/>
            </p:custDataLst>
          </p:nvPr>
        </p:nvSpPr>
        <p:spPr>
          <a:xfrm>
            <a:off x="979572" y="2118067"/>
            <a:ext cx="10183141" cy="3506788"/>
          </a:xfrm>
        </p:spPr>
        <p:txBody>
          <a:bodyPr/>
          <a:lstStyle/>
          <a:p>
            <a:pPr marL="0" indent="0" algn="just">
              <a:lnSpc>
                <a:spcPct val="150000"/>
              </a:lnSpc>
              <a:buNone/>
              <a:defRPr/>
            </a:pPr>
            <a:r>
              <a:rPr lang="fr-BE" sz="2000" dirty="0">
                <a:latin typeface="Poppins" panose="00000500000000000000" pitchFamily="2" charset="0"/>
                <a:cs typeface="Poppins" panose="00000500000000000000" pitchFamily="2" charset="0"/>
              </a:rPr>
              <a:t>En cas de classement, un </a:t>
            </a:r>
            <a:r>
              <a:rPr lang="fr-BE" sz="2000" b="1" dirty="0">
                <a:solidFill>
                  <a:srgbClr val="3B8CB3"/>
                </a:solidFill>
                <a:latin typeface="Poppins" panose="00000500000000000000" pitchFamily="2" charset="0"/>
                <a:cs typeface="Poppins" panose="00000500000000000000" pitchFamily="2" charset="0"/>
              </a:rPr>
              <a:t>indice composite </a:t>
            </a:r>
            <a:r>
              <a:rPr lang="fr-BE" sz="2000" dirty="0">
                <a:latin typeface="Poppins" panose="00000500000000000000" pitchFamily="2" charset="0"/>
                <a:cs typeface="Poppins" panose="00000500000000000000" pitchFamily="2" charset="0"/>
              </a:rPr>
              <a:t>est calculé pour tous les élèves en demande dans l’école secondaire : </a:t>
            </a:r>
          </a:p>
          <a:p>
            <a:pPr marL="0" indent="0">
              <a:buNone/>
              <a:defRPr/>
            </a:pPr>
            <a:endParaRPr lang="fr-BE" sz="2000" dirty="0">
              <a:latin typeface="Poppins" panose="00000500000000000000" pitchFamily="2" charset="0"/>
              <a:cs typeface="Poppins" panose="00000500000000000000" pitchFamily="2" charset="0"/>
            </a:endParaRPr>
          </a:p>
          <a:p>
            <a:pPr lvl="1">
              <a:lnSpc>
                <a:spcPct val="150000"/>
              </a:lnSpc>
              <a:buClr>
                <a:srgbClr val="3B8CB3"/>
              </a:buClr>
              <a:buFont typeface="Wingdings" panose="05000000000000000000" pitchFamily="2" charset="2"/>
              <a:buChar char="Ø"/>
              <a:defRPr/>
            </a:pPr>
            <a:r>
              <a:rPr lang="fr-BE" sz="2000" dirty="0">
                <a:latin typeface="Poppins" panose="00000500000000000000" pitchFamily="2" charset="0"/>
                <a:cs typeface="Poppins" panose="00000500000000000000" pitchFamily="2" charset="0"/>
              </a:rPr>
              <a:t>Résultat de la multiplication de </a:t>
            </a:r>
            <a:r>
              <a:rPr lang="fr-BE" sz="2000" b="1" dirty="0">
                <a:solidFill>
                  <a:srgbClr val="3B8CB3"/>
                </a:solidFill>
                <a:latin typeface="Poppins" panose="00000500000000000000" pitchFamily="2" charset="0"/>
                <a:cs typeface="Poppins" panose="00000500000000000000" pitchFamily="2" charset="0"/>
              </a:rPr>
              <a:t>8 coefficients</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correspondant à 8 critères différents</a:t>
            </a:r>
          </a:p>
          <a:p>
            <a:pPr marL="0" indent="0">
              <a:buClr>
                <a:srgbClr val="44AA70"/>
              </a:buClr>
              <a:buNone/>
              <a:defRPr/>
            </a:pPr>
            <a:endParaRPr lang="fr-BE" sz="2000" dirty="0">
              <a:latin typeface="Poppins" panose="00000500000000000000" pitchFamily="2" charset="0"/>
              <a:cs typeface="Poppins" panose="00000500000000000000" pitchFamily="2" charset="0"/>
            </a:endParaRPr>
          </a:p>
          <a:p>
            <a:pPr lvl="1">
              <a:buClr>
                <a:srgbClr val="3B8CB3"/>
              </a:buClr>
              <a:buFont typeface="Wingdings" panose="05000000000000000000" pitchFamily="2" charset="2"/>
              <a:buChar char="Ø"/>
              <a:defRPr/>
            </a:pPr>
            <a:r>
              <a:rPr lang="fr-BE" sz="2000" dirty="0">
                <a:latin typeface="Poppins" panose="00000500000000000000" pitchFamily="2" charset="0"/>
                <a:cs typeface="Poppins" panose="00000500000000000000" pitchFamily="2" charset="0"/>
              </a:rPr>
              <a:t>Classement </a:t>
            </a:r>
            <a:r>
              <a:rPr lang="fr-BE" sz="2000" b="1" dirty="0">
                <a:solidFill>
                  <a:srgbClr val="3B8CB3"/>
                </a:solidFill>
                <a:latin typeface="Poppins" panose="00000500000000000000" pitchFamily="2" charset="0"/>
                <a:cs typeface="Poppins" panose="00000500000000000000" pitchFamily="2" charset="0"/>
              </a:rPr>
              <a:t>par ordre décroissant</a:t>
            </a:r>
            <a:r>
              <a:rPr lang="fr-BE" sz="2000" b="1" dirty="0">
                <a:solidFill>
                  <a:srgbClr val="44AA70"/>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d</a:t>
            </a:r>
            <a:r>
              <a:rPr lang="fr-BE" altLang="fr-FR" sz="2000" dirty="0">
                <a:latin typeface="Poppins" panose="00000500000000000000" pitchFamily="2" charset="0"/>
                <a:cs typeface="Poppins" panose="00000500000000000000" pitchFamily="2" charset="0"/>
              </a:rPr>
              <a:t>’</a:t>
            </a:r>
            <a:r>
              <a:rPr lang="fr-BE" sz="2000" dirty="0">
                <a:latin typeface="Poppins" panose="00000500000000000000" pitchFamily="2" charset="0"/>
                <a:cs typeface="Poppins" panose="00000500000000000000" pitchFamily="2" charset="0"/>
              </a:rPr>
              <a:t>indice composite</a:t>
            </a:r>
            <a:endParaRPr lang="fr-FR" sz="2000" dirty="0">
              <a:latin typeface="Poppins" panose="00000500000000000000" pitchFamily="2" charset="0"/>
              <a:cs typeface="Poppins" panose="00000500000000000000" pitchFamily="2" charset="0"/>
            </a:endParaRPr>
          </a:p>
        </p:txBody>
      </p:sp>
      <p:sp>
        <p:nvSpPr>
          <p:cNvPr id="8" name="Titre 1"/>
          <p:cNvSpPr txBox="1">
            <a:spLocks/>
          </p:cNvSpPr>
          <p:nvPr/>
        </p:nvSpPr>
        <p:spPr>
          <a:xfrm>
            <a:off x="979573" y="1076435"/>
            <a:ext cx="10828289" cy="8390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4000" b="1" dirty="0">
                <a:latin typeface="Poppins"/>
              </a:rPr>
              <a:t>Le processus de classement</a:t>
            </a: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838434069"/>
      </p:ext>
    </p:extLst>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1902742" y="1898202"/>
            <a:ext cx="8229600" cy="462764"/>
          </a:xfrm>
        </p:spPr>
        <p:txBody>
          <a:bodyPr/>
          <a:lstStyle/>
          <a:p>
            <a:pPr marL="0" indent="0">
              <a:buClr>
                <a:schemeClr val="tx1"/>
              </a:buClr>
              <a:buNone/>
              <a:defRPr/>
            </a:pPr>
            <a:r>
              <a:rPr lang="fr-BE" sz="2000" b="1" dirty="0">
                <a:solidFill>
                  <a:srgbClr val="3B8CB3"/>
                </a:solidFill>
                <a:latin typeface="Poppins" panose="00000500000000000000" pitchFamily="2" charset="0"/>
                <a:cs typeface="Poppins" panose="00000500000000000000" pitchFamily="2" charset="0"/>
              </a:rPr>
              <a:t>Coefficient 1</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la préférence</a:t>
            </a:r>
            <a:endParaRPr lang="fr-BE" sz="2000" dirty="0">
              <a:solidFill>
                <a:srgbClr val="008000"/>
              </a:solidFill>
              <a:latin typeface="Poppins" panose="00000500000000000000" pitchFamily="2" charset="0"/>
              <a:cs typeface="Poppins" panose="00000500000000000000" pitchFamily="2" charset="0"/>
            </a:endParaRPr>
          </a:p>
          <a:p>
            <a:pPr marL="0" indent="0">
              <a:buNone/>
              <a:defRPr/>
            </a:pPr>
            <a:endParaRPr lang="fr-BE" dirty="0"/>
          </a:p>
        </p:txBody>
      </p:sp>
      <p:graphicFrame>
        <p:nvGraphicFramePr>
          <p:cNvPr id="3" name="Tableau 2"/>
          <p:cNvGraphicFramePr>
            <a:graphicFrameLocks noGrp="1"/>
          </p:cNvGraphicFramePr>
          <p:nvPr>
            <p:extLst>
              <p:ext uri="{D42A27DB-BD31-4B8C-83A1-F6EECF244321}">
                <p14:modId xmlns:p14="http://schemas.microsoft.com/office/powerpoint/2010/main" val="3379511832"/>
              </p:ext>
            </p:extLst>
          </p:nvPr>
        </p:nvGraphicFramePr>
        <p:xfrm>
          <a:off x="1977149" y="3909214"/>
          <a:ext cx="7244624" cy="477033"/>
        </p:xfrm>
        <a:graphic>
          <a:graphicData uri="http://schemas.openxmlformats.org/drawingml/2006/table">
            <a:tbl>
              <a:tblPr firstRow="1" firstCol="1" lastRow="1" lastCol="1" bandRow="1" bandCol="1"/>
              <a:tblGrid>
                <a:gridCol w="1709994">
                  <a:extLst>
                    <a:ext uri="{9D8B030D-6E8A-4147-A177-3AD203B41FA5}">
                      <a16:colId xmlns:a16="http://schemas.microsoft.com/office/drawing/2014/main" val="20000"/>
                    </a:ext>
                  </a:extLst>
                </a:gridCol>
                <a:gridCol w="805621">
                  <a:extLst>
                    <a:ext uri="{9D8B030D-6E8A-4147-A177-3AD203B41FA5}">
                      <a16:colId xmlns:a16="http://schemas.microsoft.com/office/drawing/2014/main" val="20001"/>
                    </a:ext>
                  </a:extLst>
                </a:gridCol>
                <a:gridCol w="869476">
                  <a:extLst>
                    <a:ext uri="{9D8B030D-6E8A-4147-A177-3AD203B41FA5}">
                      <a16:colId xmlns:a16="http://schemas.microsoft.com/office/drawing/2014/main" val="20002"/>
                    </a:ext>
                  </a:extLst>
                </a:gridCol>
                <a:gridCol w="862794">
                  <a:extLst>
                    <a:ext uri="{9D8B030D-6E8A-4147-A177-3AD203B41FA5}">
                      <a16:colId xmlns:a16="http://schemas.microsoft.com/office/drawing/2014/main" val="20003"/>
                    </a:ext>
                  </a:extLst>
                </a:gridCol>
                <a:gridCol w="854625">
                  <a:extLst>
                    <a:ext uri="{9D8B030D-6E8A-4147-A177-3AD203B41FA5}">
                      <a16:colId xmlns:a16="http://schemas.microsoft.com/office/drawing/2014/main" val="20004"/>
                    </a:ext>
                  </a:extLst>
                </a:gridCol>
                <a:gridCol w="673480">
                  <a:extLst>
                    <a:ext uri="{9D8B030D-6E8A-4147-A177-3AD203B41FA5}">
                      <a16:colId xmlns:a16="http://schemas.microsoft.com/office/drawing/2014/main" val="20005"/>
                    </a:ext>
                  </a:extLst>
                </a:gridCol>
                <a:gridCol w="1468634">
                  <a:extLst>
                    <a:ext uri="{9D8B030D-6E8A-4147-A177-3AD203B41FA5}">
                      <a16:colId xmlns:a16="http://schemas.microsoft.com/office/drawing/2014/main" val="20006"/>
                    </a:ext>
                  </a:extLst>
                </a:gridCol>
              </a:tblGrid>
              <a:tr h="263093">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Proximité</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baseline="0" dirty="0">
                          <a:solidFill>
                            <a:srgbClr val="000000"/>
                          </a:solidFill>
                          <a:effectLst/>
                          <a:latin typeface="Poppins" panose="00000500000000000000" pitchFamily="2" charset="0"/>
                          <a:ea typeface="Songti SC"/>
                          <a:cs typeface="Poppins" panose="00000500000000000000" pitchFamily="2" charset="0"/>
                        </a:rPr>
                        <a:t> </a:t>
                      </a:r>
                      <a:r>
                        <a:rPr lang="fr-FR" sz="1200" kern="100" dirty="0">
                          <a:solidFill>
                            <a:srgbClr val="000000"/>
                          </a:solidFill>
                          <a:effectLst/>
                          <a:latin typeface="Poppins" panose="00000500000000000000" pitchFamily="2" charset="0"/>
                          <a:ea typeface="Songti SC"/>
                          <a:cs typeface="Poppins" panose="00000500000000000000" pitchFamily="2" charset="0"/>
                        </a:rPr>
                        <a:t>et au-delà</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940">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Coefficient </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1,3</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1,23</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1,17</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1,05</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ZoneTexte 3"/>
          <p:cNvSpPr txBox="1">
            <a:spLocks noChangeArrowheads="1"/>
          </p:cNvSpPr>
          <p:nvPr/>
        </p:nvSpPr>
        <p:spPr bwMode="auto">
          <a:xfrm>
            <a:off x="1075461" y="998780"/>
            <a:ext cx="9862505"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4000" b="1" dirty="0">
                <a:latin typeface="Poppins"/>
                <a:ea typeface="+mj-ea"/>
              </a:rPr>
              <a:t>Le calcul de l’indice composite</a:t>
            </a:r>
          </a:p>
        </p:txBody>
      </p:sp>
      <p:sp>
        <p:nvSpPr>
          <p:cNvPr id="2" name="ZoneTexte 1"/>
          <p:cNvSpPr txBox="1"/>
          <p:nvPr/>
        </p:nvSpPr>
        <p:spPr>
          <a:xfrm>
            <a:off x="1902742" y="3315227"/>
            <a:ext cx="10167338" cy="400110"/>
          </a:xfrm>
          <a:prstGeom prst="rect">
            <a:avLst/>
          </a:prstGeom>
          <a:noFill/>
        </p:spPr>
        <p:txBody>
          <a:bodyPr wrap="square" rtlCol="0">
            <a:spAutoFit/>
          </a:bodyPr>
          <a:lstStyle/>
          <a:p>
            <a:pPr>
              <a:defRPr/>
            </a:pPr>
            <a:r>
              <a:rPr lang="fr-BE" sz="2000" b="1" dirty="0">
                <a:solidFill>
                  <a:srgbClr val="3B8CB3"/>
                </a:solidFill>
                <a:latin typeface="Poppins" panose="00000500000000000000" pitchFamily="2" charset="0"/>
                <a:cs typeface="Poppins" panose="00000500000000000000" pitchFamily="2" charset="0"/>
              </a:rPr>
              <a:t>Coefficient 2 </a:t>
            </a:r>
            <a:r>
              <a:rPr lang="fr-BE" sz="2000" dirty="0">
                <a:latin typeface="Poppins" panose="00000500000000000000" pitchFamily="2" charset="0"/>
                <a:cs typeface="Poppins" panose="00000500000000000000" pitchFamily="2" charset="0"/>
              </a:rPr>
              <a:t>: la distance entre le domicile et l’école primaire </a:t>
            </a:r>
          </a:p>
        </p:txBody>
      </p:sp>
      <p:sp>
        <p:nvSpPr>
          <p:cNvPr id="4" name="ZoneTexte 3"/>
          <p:cNvSpPr txBox="1"/>
          <p:nvPr/>
        </p:nvSpPr>
        <p:spPr>
          <a:xfrm>
            <a:off x="1902742" y="4659752"/>
            <a:ext cx="10411178" cy="400110"/>
          </a:xfrm>
          <a:prstGeom prst="rect">
            <a:avLst/>
          </a:prstGeom>
          <a:noFill/>
        </p:spPr>
        <p:txBody>
          <a:bodyPr wrap="square" rtlCol="0">
            <a:spAutoFit/>
          </a:bodyPr>
          <a:lstStyle/>
          <a:p>
            <a:r>
              <a:rPr lang="fr-BE" sz="2000" b="1" dirty="0">
                <a:solidFill>
                  <a:srgbClr val="3B8CB3"/>
                </a:solidFill>
                <a:latin typeface="Poppins" panose="00000500000000000000" pitchFamily="2" charset="0"/>
                <a:cs typeface="Poppins" panose="00000500000000000000" pitchFamily="2" charset="0"/>
              </a:rPr>
              <a:t>Coefficient 3 </a:t>
            </a:r>
            <a:r>
              <a:rPr lang="fr-BE" sz="2000" dirty="0">
                <a:latin typeface="Poppins" panose="00000500000000000000" pitchFamily="2" charset="0"/>
                <a:cs typeface="Poppins" panose="00000500000000000000" pitchFamily="2" charset="0"/>
              </a:rPr>
              <a:t>: la distance entre le domicile et l’école secondaire </a:t>
            </a:r>
          </a:p>
        </p:txBody>
      </p:sp>
      <p:graphicFrame>
        <p:nvGraphicFramePr>
          <p:cNvPr id="6" name="Tableau 5"/>
          <p:cNvGraphicFramePr>
            <a:graphicFrameLocks noGrp="1"/>
          </p:cNvGraphicFramePr>
          <p:nvPr>
            <p:extLst>
              <p:ext uri="{D42A27DB-BD31-4B8C-83A1-F6EECF244321}">
                <p14:modId xmlns:p14="http://schemas.microsoft.com/office/powerpoint/2010/main" val="3648108338"/>
              </p:ext>
            </p:extLst>
          </p:nvPr>
        </p:nvGraphicFramePr>
        <p:xfrm>
          <a:off x="1977149" y="2434153"/>
          <a:ext cx="7304397" cy="498002"/>
        </p:xfrm>
        <a:graphic>
          <a:graphicData uri="http://schemas.openxmlformats.org/drawingml/2006/table">
            <a:tbl>
              <a:tblPr firstRow="1" firstCol="1" lastRow="1" lastCol="1" bandRow="1" bandCol="1"/>
              <a:tblGrid>
                <a:gridCol w="1088120">
                  <a:extLst>
                    <a:ext uri="{9D8B030D-6E8A-4147-A177-3AD203B41FA5}">
                      <a16:colId xmlns:a16="http://schemas.microsoft.com/office/drawing/2014/main" val="20000"/>
                    </a:ext>
                  </a:extLst>
                </a:gridCol>
                <a:gridCol w="870554">
                  <a:extLst>
                    <a:ext uri="{9D8B030D-6E8A-4147-A177-3AD203B41FA5}">
                      <a16:colId xmlns:a16="http://schemas.microsoft.com/office/drawing/2014/main" val="20001"/>
                    </a:ext>
                  </a:extLst>
                </a:gridCol>
                <a:gridCol w="984738">
                  <a:extLst>
                    <a:ext uri="{9D8B030D-6E8A-4147-A177-3AD203B41FA5}">
                      <a16:colId xmlns:a16="http://schemas.microsoft.com/office/drawing/2014/main" val="20002"/>
                    </a:ext>
                  </a:extLst>
                </a:gridCol>
                <a:gridCol w="991773">
                  <a:extLst>
                    <a:ext uri="{9D8B030D-6E8A-4147-A177-3AD203B41FA5}">
                      <a16:colId xmlns:a16="http://schemas.microsoft.com/office/drawing/2014/main" val="20003"/>
                    </a:ext>
                  </a:extLst>
                </a:gridCol>
                <a:gridCol w="1055077">
                  <a:extLst>
                    <a:ext uri="{9D8B030D-6E8A-4147-A177-3AD203B41FA5}">
                      <a16:colId xmlns:a16="http://schemas.microsoft.com/office/drawing/2014/main" val="20004"/>
                    </a:ext>
                  </a:extLst>
                </a:gridCol>
                <a:gridCol w="893298">
                  <a:extLst>
                    <a:ext uri="{9D8B030D-6E8A-4147-A177-3AD203B41FA5}">
                      <a16:colId xmlns:a16="http://schemas.microsoft.com/office/drawing/2014/main" val="20005"/>
                    </a:ext>
                  </a:extLst>
                </a:gridCol>
                <a:gridCol w="1420837">
                  <a:extLst>
                    <a:ext uri="{9D8B030D-6E8A-4147-A177-3AD203B41FA5}">
                      <a16:colId xmlns:a16="http://schemas.microsoft.com/office/drawing/2014/main" val="20006"/>
                    </a:ext>
                  </a:extLst>
                </a:gridCol>
              </a:tblGrid>
              <a:tr h="249001">
                <a:tc>
                  <a:txBody>
                    <a:bodyPr/>
                    <a:lstStyle/>
                    <a:p>
                      <a:pPr algn="just">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Préférence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dirty="0">
                          <a:solidFill>
                            <a:srgbClr val="000000"/>
                          </a:solidFill>
                          <a:effectLst/>
                          <a:latin typeface="Poppins" panose="00000500000000000000" pitchFamily="2" charset="0"/>
                          <a:ea typeface="Songti SC"/>
                          <a:cs typeface="Poppins" panose="00000500000000000000" pitchFamily="2" charset="0"/>
                        </a:rPr>
                        <a:t> à 10</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9001">
                <a:tc>
                  <a:txBody>
                    <a:bodyPr/>
                    <a:lstStyle/>
                    <a:p>
                      <a:pPr algn="just">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Coefficient </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1,5</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1,4</a:t>
                      </a:r>
                      <a:endParaRPr lang="fr-BE" sz="14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1,3</a:t>
                      </a:r>
                      <a:endParaRPr lang="fr-BE" sz="14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1,2</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16312811"/>
              </p:ext>
            </p:extLst>
          </p:nvPr>
        </p:nvGraphicFramePr>
        <p:xfrm>
          <a:off x="1977149" y="5176247"/>
          <a:ext cx="7339568" cy="437056"/>
        </p:xfrm>
        <a:graphic>
          <a:graphicData uri="http://schemas.openxmlformats.org/drawingml/2006/table">
            <a:tbl>
              <a:tblPr firstRow="1" firstCol="1" lastRow="1" lastCol="1" bandRow="1" bandCol="1"/>
              <a:tblGrid>
                <a:gridCol w="1042393">
                  <a:extLst>
                    <a:ext uri="{9D8B030D-6E8A-4147-A177-3AD203B41FA5}">
                      <a16:colId xmlns:a16="http://schemas.microsoft.com/office/drawing/2014/main" val="20000"/>
                    </a:ext>
                  </a:extLst>
                </a:gridCol>
                <a:gridCol w="965178">
                  <a:extLst>
                    <a:ext uri="{9D8B030D-6E8A-4147-A177-3AD203B41FA5}">
                      <a16:colId xmlns:a16="http://schemas.microsoft.com/office/drawing/2014/main" val="20001"/>
                    </a:ext>
                  </a:extLst>
                </a:gridCol>
                <a:gridCol w="972417">
                  <a:extLst>
                    <a:ext uri="{9D8B030D-6E8A-4147-A177-3AD203B41FA5}">
                      <a16:colId xmlns:a16="http://schemas.microsoft.com/office/drawing/2014/main" val="20002"/>
                    </a:ext>
                  </a:extLst>
                </a:gridCol>
                <a:gridCol w="972417">
                  <a:extLst>
                    <a:ext uri="{9D8B030D-6E8A-4147-A177-3AD203B41FA5}">
                      <a16:colId xmlns:a16="http://schemas.microsoft.com/office/drawing/2014/main" val="20003"/>
                    </a:ext>
                  </a:extLst>
                </a:gridCol>
                <a:gridCol w="972417">
                  <a:extLst>
                    <a:ext uri="{9D8B030D-6E8A-4147-A177-3AD203B41FA5}">
                      <a16:colId xmlns:a16="http://schemas.microsoft.com/office/drawing/2014/main" val="20004"/>
                    </a:ext>
                  </a:extLst>
                </a:gridCol>
                <a:gridCol w="932202">
                  <a:extLst>
                    <a:ext uri="{9D8B030D-6E8A-4147-A177-3AD203B41FA5}">
                      <a16:colId xmlns:a16="http://schemas.microsoft.com/office/drawing/2014/main" val="20005"/>
                    </a:ext>
                  </a:extLst>
                </a:gridCol>
                <a:gridCol w="1482544">
                  <a:extLst>
                    <a:ext uri="{9D8B030D-6E8A-4147-A177-3AD203B41FA5}">
                      <a16:colId xmlns:a16="http://schemas.microsoft.com/office/drawing/2014/main" val="20006"/>
                    </a:ext>
                  </a:extLst>
                </a:gridCol>
              </a:tblGrid>
              <a:tr h="218528">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Proximité</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baseline="0" dirty="0">
                          <a:solidFill>
                            <a:srgbClr val="000000"/>
                          </a:solidFill>
                          <a:effectLst/>
                          <a:latin typeface="Poppins" panose="00000500000000000000" pitchFamily="2" charset="0"/>
                          <a:ea typeface="Songti SC"/>
                          <a:cs typeface="Poppins" panose="00000500000000000000" pitchFamily="2" charset="0"/>
                        </a:rPr>
                        <a:t> </a:t>
                      </a:r>
                      <a:r>
                        <a:rPr lang="fr-FR" sz="1200" kern="100" dirty="0">
                          <a:solidFill>
                            <a:srgbClr val="000000"/>
                          </a:solidFill>
                          <a:effectLst/>
                          <a:latin typeface="Poppins" panose="00000500000000000000" pitchFamily="2" charset="0"/>
                          <a:ea typeface="Songti SC"/>
                          <a:cs typeface="Poppins" panose="00000500000000000000" pitchFamily="2" charset="0"/>
                        </a:rPr>
                        <a:t>et au-delà</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528">
                <a:tc>
                  <a:txBody>
                    <a:bodyPr/>
                    <a:lstStyle/>
                    <a:p>
                      <a:pPr marL="0" algn="ctr" defTabSz="914400" rtl="0" eaLnBrk="1" latinLnBrk="0" hangingPunct="1">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Coefficient </a:t>
                      </a:r>
                      <a:endParaRPr lang="fr-BE" sz="12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1,98</a:t>
                      </a:r>
                      <a:endParaRPr lang="fr-BE" sz="12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1,79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1,59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1,39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62713623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4300" y="1700526"/>
            <a:ext cx="9552494" cy="4356025"/>
          </a:xfrm>
        </p:spPr>
        <p:txBody>
          <a:bodyPr>
            <a:normAutofit/>
          </a:bodyPr>
          <a:lstStyle/>
          <a:p>
            <a:pPr marL="0" indent="0">
              <a:buNone/>
            </a:pPr>
            <a:endParaRPr lang="fr-BE" sz="2400" dirty="0"/>
          </a:p>
          <a:p>
            <a:pPr marL="0" indent="0" algn="just">
              <a:lnSpc>
                <a:spcPct val="150000"/>
              </a:lnSpc>
              <a:buNone/>
            </a:pPr>
            <a:r>
              <a:rPr lang="fr-BE" sz="2000" b="1" dirty="0">
                <a:solidFill>
                  <a:srgbClr val="3B8CB3"/>
                </a:solidFill>
                <a:latin typeface="Poppins" panose="00000500000000000000" pitchFamily="2" charset="0"/>
                <a:cs typeface="Poppins" panose="00000500000000000000" pitchFamily="2" charset="0"/>
              </a:rPr>
              <a:t>Coefficient 2 </a:t>
            </a:r>
            <a:r>
              <a:rPr lang="fr-BE" sz="2000" dirty="0">
                <a:latin typeface="Poppins" panose="00000500000000000000" pitchFamily="2" charset="0"/>
                <a:cs typeface="Poppins" panose="00000500000000000000" pitchFamily="2" charset="0"/>
              </a:rPr>
              <a:t>: combien d’écoles primaires </a:t>
            </a:r>
            <a:r>
              <a:rPr lang="fr-BE" sz="2000" b="1" dirty="0">
                <a:latin typeface="Poppins" panose="00000500000000000000" pitchFamily="2" charset="0"/>
                <a:cs typeface="Poppins" panose="00000500000000000000" pitchFamily="2" charset="0"/>
              </a:rPr>
              <a:t>du même réseau </a:t>
            </a:r>
            <a:r>
              <a:rPr lang="fr-BE" sz="2000" dirty="0">
                <a:latin typeface="Poppins" panose="00000500000000000000" pitchFamily="2" charset="0"/>
                <a:cs typeface="Poppins" panose="00000500000000000000" pitchFamily="2" charset="0"/>
              </a:rPr>
              <a:t>sont plus proches du domicile que celle que l’enfant fréquente actuellement ?</a:t>
            </a:r>
          </a:p>
          <a:p>
            <a:pPr marL="0" indent="0" algn="just">
              <a:lnSpc>
                <a:spcPct val="150000"/>
              </a:lnSpc>
              <a:buNone/>
            </a:pPr>
            <a:endParaRPr lang="fr-BE" sz="2000" dirty="0">
              <a:latin typeface="Poppins" panose="00000500000000000000" pitchFamily="2" charset="0"/>
              <a:cs typeface="Poppins" panose="00000500000000000000" pitchFamily="2" charset="0"/>
            </a:endParaRPr>
          </a:p>
          <a:p>
            <a:pPr marL="0" indent="0" algn="just">
              <a:lnSpc>
                <a:spcPct val="150000"/>
              </a:lnSpc>
              <a:buNone/>
            </a:pPr>
            <a:r>
              <a:rPr lang="fr-BE" sz="2000" b="1" dirty="0">
                <a:solidFill>
                  <a:srgbClr val="3B8CB3"/>
                </a:solidFill>
                <a:latin typeface="Poppins" panose="00000500000000000000" pitchFamily="2" charset="0"/>
                <a:cs typeface="Poppins" panose="00000500000000000000" pitchFamily="2" charset="0"/>
              </a:rPr>
              <a:t>Coefficient 3</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combien d’écoles secondaires </a:t>
            </a:r>
            <a:r>
              <a:rPr lang="fr-BE" sz="2000" b="1" dirty="0">
                <a:latin typeface="Poppins" panose="00000500000000000000" pitchFamily="2" charset="0"/>
                <a:cs typeface="Poppins" panose="00000500000000000000" pitchFamily="2" charset="0"/>
              </a:rPr>
              <a:t>du même réseau</a:t>
            </a:r>
            <a:r>
              <a:rPr lang="fr-BE" sz="2000" dirty="0">
                <a:latin typeface="Poppins" panose="00000500000000000000" pitchFamily="2" charset="0"/>
                <a:cs typeface="Poppins" panose="00000500000000000000" pitchFamily="2" charset="0"/>
              </a:rPr>
              <a:t> sont plus proches du domicile que celle de 1</a:t>
            </a:r>
            <a:r>
              <a:rPr lang="fr-BE" sz="2000" baseline="30000" dirty="0">
                <a:latin typeface="Poppins" panose="00000500000000000000" pitchFamily="2" charset="0"/>
                <a:cs typeface="Poppins" panose="00000500000000000000" pitchFamily="2" charset="0"/>
              </a:rPr>
              <a:t>re</a:t>
            </a:r>
            <a:r>
              <a:rPr lang="fr-BE" sz="2000" dirty="0">
                <a:latin typeface="Poppins" panose="00000500000000000000" pitchFamily="2" charset="0"/>
                <a:cs typeface="Poppins" panose="00000500000000000000" pitchFamily="2" charset="0"/>
              </a:rPr>
              <a:t> préférence ? </a:t>
            </a:r>
          </a:p>
          <a:p>
            <a:pPr marL="0" indent="0" algn="just">
              <a:lnSpc>
                <a:spcPct val="150000"/>
              </a:lnSpc>
              <a:buNone/>
            </a:pPr>
            <a:endParaRPr lang="fr-BE" sz="2000" dirty="0">
              <a:latin typeface="Poppins" panose="00000500000000000000" pitchFamily="2" charset="0"/>
              <a:cs typeface="Poppins" panose="00000500000000000000" pitchFamily="2" charset="0"/>
            </a:endParaRPr>
          </a:p>
          <a:p>
            <a:pPr marL="0" indent="0">
              <a:buNone/>
            </a:pPr>
            <a:r>
              <a:rPr lang="fr-BE" sz="2000" dirty="0">
                <a:latin typeface="Poppins" panose="00000500000000000000" pitchFamily="2" charset="0"/>
                <a:cs typeface="Poppins" panose="00000500000000000000" pitchFamily="2" charset="0"/>
              </a:rPr>
              <a:t>		</a:t>
            </a:r>
            <a:r>
              <a:rPr lang="fr-BE" sz="2000" b="1" dirty="0">
                <a:latin typeface="Poppins" panose="00000500000000000000" pitchFamily="2" charset="0"/>
                <a:cs typeface="Poppins" panose="00000500000000000000" pitchFamily="2" charset="0"/>
              </a:rPr>
              <a:t>Les distances sont calculées à vol d’oiseau</a:t>
            </a:r>
          </a:p>
          <a:p>
            <a:pPr marL="0" indent="0">
              <a:buNone/>
            </a:pPr>
            <a:endParaRPr lang="fr-BE" sz="2400" dirty="0"/>
          </a:p>
        </p:txBody>
      </p:sp>
      <p:sp>
        <p:nvSpPr>
          <p:cNvPr id="5" name="ZoneTexte 3"/>
          <p:cNvSpPr txBox="1">
            <a:spLocks noChangeArrowheads="1"/>
          </p:cNvSpPr>
          <p:nvPr/>
        </p:nvSpPr>
        <p:spPr bwMode="auto">
          <a:xfrm>
            <a:off x="608969" y="1054195"/>
            <a:ext cx="10943156"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BE" altLang="fr-FR" sz="3600" dirty="0">
                <a:solidFill>
                  <a:srgbClr val="3B8CB3"/>
                </a:solidFill>
                <a:latin typeface="Poppins"/>
                <a:ea typeface="+mj-ea"/>
              </a:rPr>
              <a:t>Comment calcule-t-on les coefficients 2 et 3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3485" y="5301882"/>
            <a:ext cx="457982" cy="457982"/>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28458845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09852" y="850347"/>
            <a:ext cx="6372296" cy="719919"/>
          </a:xfrm>
        </p:spPr>
        <p:txBody>
          <a:bodyPr>
            <a:noAutofit/>
          </a:bodyPr>
          <a:lstStyle/>
          <a:p>
            <a:r>
              <a:rPr lang="fr-BE" sz="4000" dirty="0">
                <a:solidFill>
                  <a:srgbClr val="3B8CB3"/>
                </a:solidFill>
                <a:latin typeface="Poppins"/>
              </a:rPr>
              <a:t>Le calcul de la proximité</a:t>
            </a:r>
          </a:p>
        </p:txBody>
      </p:sp>
      <p:sp>
        <p:nvSpPr>
          <p:cNvPr id="4" name="Espace réservé du texte 3"/>
          <p:cNvSpPr>
            <a:spLocks noGrp="1"/>
          </p:cNvSpPr>
          <p:nvPr>
            <p:ph type="body" sz="half" idx="2"/>
          </p:nvPr>
        </p:nvSpPr>
        <p:spPr>
          <a:xfrm>
            <a:off x="6711935" y="1903693"/>
            <a:ext cx="4993855" cy="3811588"/>
          </a:xfrm>
        </p:spPr>
        <p:txBody>
          <a:bodyPr>
            <a:normAutofit lnSpcReduction="10000"/>
          </a:bodyPr>
          <a:lstStyle/>
          <a:p>
            <a:pPr>
              <a:lnSpc>
                <a:spcPct val="150000"/>
              </a:lnSpc>
              <a:spcAft>
                <a:spcPts val="600"/>
              </a:spcAft>
            </a:pPr>
            <a:r>
              <a:rPr lang="fr-BE" dirty="0">
                <a:latin typeface="Poppins" panose="00000500000000000000" pitchFamily="2" charset="0"/>
                <a:cs typeface="Poppins" panose="00000500000000000000" pitchFamily="2" charset="0"/>
              </a:rPr>
              <a:t>Légende</a:t>
            </a:r>
          </a:p>
          <a:p>
            <a:pPr>
              <a:lnSpc>
                <a:spcPct val="150000"/>
              </a:lnSpc>
            </a:pPr>
            <a:r>
              <a:rPr lang="fr-BE" dirty="0">
                <a:latin typeface="Poppins" panose="00000500000000000000" pitchFamily="2" charset="0"/>
                <a:cs typeface="Poppins" panose="00000500000000000000" pitchFamily="2" charset="0"/>
              </a:rPr>
              <a:t>	Domicile de référence</a:t>
            </a:r>
          </a:p>
          <a:p>
            <a:pPr>
              <a:lnSpc>
                <a:spcPct val="150000"/>
              </a:lnSpc>
            </a:pPr>
            <a:r>
              <a:rPr lang="fr-BE" dirty="0">
                <a:latin typeface="Poppins" panose="00000500000000000000" pitchFamily="2" charset="0"/>
                <a:cs typeface="Poppins" panose="00000500000000000000" pitchFamily="2" charset="0"/>
              </a:rPr>
              <a:t>	École primaire fréquentée ou école 	secondaire visée</a:t>
            </a:r>
          </a:p>
          <a:p>
            <a:pPr>
              <a:lnSpc>
                <a:spcPct val="150000"/>
              </a:lnSpc>
            </a:pPr>
            <a:r>
              <a:rPr lang="fr-BE" dirty="0">
                <a:latin typeface="Poppins" panose="00000500000000000000" pitchFamily="2" charset="0"/>
                <a:cs typeface="Poppins" panose="00000500000000000000" pitchFamily="2" charset="0"/>
              </a:rPr>
              <a:t>	Écoles du même réseau plus proches</a:t>
            </a:r>
          </a:p>
          <a:p>
            <a:endParaRPr lang="fr-BE" dirty="0">
              <a:latin typeface="Poppins" panose="00000500000000000000" pitchFamily="2" charset="0"/>
              <a:cs typeface="Poppins" panose="00000500000000000000" pitchFamily="2" charset="0"/>
            </a:endParaRPr>
          </a:p>
          <a:p>
            <a:pPr algn="just">
              <a:lnSpc>
                <a:spcPct val="150000"/>
              </a:lnSpc>
            </a:pPr>
            <a:r>
              <a:rPr lang="fr-BE" i="1" dirty="0">
                <a:latin typeface="Poppins" panose="00000500000000000000" pitchFamily="2" charset="0"/>
                <a:cs typeface="Poppins" panose="00000500000000000000" pitchFamily="2" charset="0"/>
              </a:rPr>
              <a:t>Exemple : </a:t>
            </a:r>
            <a:r>
              <a:rPr lang="fr-BE" dirty="0">
                <a:latin typeface="Poppins" panose="00000500000000000000" pitchFamily="2" charset="0"/>
                <a:cs typeface="Poppins" panose="00000500000000000000" pitchFamily="2" charset="0"/>
              </a:rPr>
              <a:t>l’école primaire fréquentée ou l’école secondaire visée est la 5</a:t>
            </a:r>
            <a:r>
              <a:rPr lang="fr-BE" baseline="30000" dirty="0">
                <a:latin typeface="Poppins" panose="00000500000000000000" pitchFamily="2" charset="0"/>
                <a:cs typeface="Poppins" panose="00000500000000000000" pitchFamily="2" charset="0"/>
              </a:rPr>
              <a:t>e</a:t>
            </a:r>
            <a:r>
              <a:rPr lang="fr-BE" dirty="0">
                <a:latin typeface="Poppins" panose="00000500000000000000" pitchFamily="2" charset="0"/>
                <a:cs typeface="Poppins" panose="00000500000000000000" pitchFamily="2" charset="0"/>
              </a:rPr>
              <a:t> école, du même réseau, la plus proche du domicile</a:t>
            </a:r>
          </a:p>
        </p:txBody>
      </p:sp>
      <p:pic>
        <p:nvPicPr>
          <p:cNvPr id="5" name="Image 4"/>
          <p:cNvPicPr>
            <a:picLocks noChangeAspect="1"/>
          </p:cNvPicPr>
          <p:nvPr/>
        </p:nvPicPr>
        <p:blipFill rotWithShape="1">
          <a:blip r:embed="rId5"/>
          <a:srcRect l="19637" t="30168" r="62577" b="20177"/>
          <a:stretch/>
        </p:blipFill>
        <p:spPr>
          <a:xfrm>
            <a:off x="1399393" y="1981340"/>
            <a:ext cx="4626514" cy="3656294"/>
          </a:xfrm>
          <a:prstGeom prst="rect">
            <a:avLst/>
          </a:prstGeom>
        </p:spPr>
      </p:pic>
      <p:pic>
        <p:nvPicPr>
          <p:cNvPr id="6" name="Image 5"/>
          <p:cNvPicPr>
            <a:picLocks noChangeAspect="1"/>
          </p:cNvPicPr>
          <p:nvPr/>
        </p:nvPicPr>
        <p:blipFill rotWithShape="1">
          <a:blip r:embed="rId6">
            <a:extLst>
              <a:ext uri="{BEBA8EAE-BF5A-486C-A8C5-ECC9F3942E4B}">
                <a14:imgProps xmlns:a14="http://schemas.microsoft.com/office/drawing/2010/main">
                  <a14:imgLayer r:embed="rId7">
                    <a14:imgEffect>
                      <a14:backgroundRemoval t="51663" b="57807" l="27797" r="28725">
                        <a14:foregroundMark x1="28073" y1="53082" x2="28073" y2="53082"/>
                        <a14:foregroundMark x1="28411" y1="53542" x2="28411" y2="53542"/>
                        <a14:foregroundMark x1="28438" y1="54002" x2="28438" y2="54002"/>
                        <a14:foregroundMark x1="28255" y1="54094" x2="28255" y2="54094"/>
                        <a14:foregroundMark x1="28307" y1="54278" x2="28307" y2="54278"/>
                        <a14:foregroundMark x1="28281" y1="54646" x2="28281" y2="54646"/>
                        <a14:backgroundMark x1="28021" y1="52070" x2="28021" y2="52070"/>
                        <a14:backgroundMark x1="28542" y1="52162" x2="28542" y2="52162"/>
                        <a14:backgroundMark x1="28516" y1="57130" x2="28516" y2="57130"/>
                        <a14:backgroundMark x1="28047" y1="56854" x2="28047" y2="56854"/>
                        <a14:backgroundMark x1="27865" y1="58326" x2="27865" y2="58326"/>
                        <a14:backgroundMark x1="28646" y1="58234" x2="28646" y2="58234"/>
                        <a14:backgroundMark x1="28802" y1="55658" x2="28802" y2="55658"/>
                        <a14:backgroundMark x1="27734" y1="55290" x2="27734" y2="55290"/>
                        <a14:backgroundMark x1="27969" y1="51150" x2="27969" y2="51150"/>
                        <a14:backgroundMark x1="28516" y1="51150" x2="28516" y2="51150"/>
                      </a14:backgroundRemoval>
                    </a14:imgEffect>
                  </a14:imgLayer>
                </a14:imgProps>
              </a:ext>
            </a:extLst>
          </a:blip>
          <a:srcRect l="27681" t="50895" r="71159" b="41425"/>
          <a:stretch/>
        </p:blipFill>
        <p:spPr>
          <a:xfrm>
            <a:off x="7318122" y="2375681"/>
            <a:ext cx="297793" cy="558361"/>
          </a:xfrm>
          <a:prstGeom prst="rect">
            <a:avLst/>
          </a:prstGeom>
        </p:spPr>
      </p:pic>
      <p:pic>
        <p:nvPicPr>
          <p:cNvPr id="13" name="Image 12"/>
          <p:cNvPicPr>
            <a:picLocks noChangeAspect="1"/>
          </p:cNvPicPr>
          <p:nvPr/>
        </p:nvPicPr>
        <p:blipFill rotWithShape="1">
          <a:blip r:embed="rId8">
            <a:extLst>
              <a:ext uri="{BEBA8EAE-BF5A-486C-A8C5-ECC9F3942E4B}">
                <a14:imgProps xmlns:a14="http://schemas.microsoft.com/office/drawing/2010/main">
                  <a14:imgLayer r:embed="rId7">
                    <a14:imgEffect>
                      <a14:backgroundRemoval t="62570" b="67621" l="26901" r="28234">
                        <a14:foregroundMark x1="27161" y1="63109" x2="27161" y2="63109"/>
                        <a14:foregroundMark x1="27318" y1="62833" x2="27318" y2="62833"/>
                        <a14:foregroundMark x1="27656" y1="63293" x2="27656" y2="63293"/>
                        <a14:foregroundMark x1="27656" y1="64397" x2="27656" y2="64397"/>
                        <a14:foregroundMark x1="27474" y1="65225" x2="27474" y2="65225"/>
                        <a14:foregroundMark x1="27396" y1="65961" x2="27396" y2="65961"/>
                        <a14:foregroundMark x1="27422" y1="66421" x2="27422" y2="66421"/>
                        <a14:foregroundMark x1="27266" y1="65317" x2="27266" y2="65317"/>
                        <a14:foregroundMark x1="27109" y1="64489" x2="27109" y2="64489"/>
                        <a14:foregroundMark x1="27083" y1="63569" x2="27083" y2="63569"/>
                        <a14:foregroundMark x1="27422" y1="63845" x2="27422" y2="63845"/>
                        <a14:foregroundMark x1="27396" y1="64857" x2="27396" y2="64857"/>
                        <a14:backgroundMark x1="27760" y1="67157" x2="27760" y2="67157"/>
                        <a14:backgroundMark x1="27891" y1="65685" x2="27891" y2="65685"/>
                        <a14:backgroundMark x1="27917" y1="63017" x2="27917" y2="63017"/>
                        <a14:backgroundMark x1="26953" y1="62833" x2="26953" y2="62833"/>
                        <a14:backgroundMark x1="27005" y1="65593" x2="27005" y2="65593"/>
                        <a14:backgroundMark x1="27031" y1="66881" x2="27031" y2="66881"/>
                        <a14:backgroundMark x1="27969" y1="68077" x2="27969" y2="68077"/>
                        <a14:backgroundMark x1="28333" y1="66145" x2="28333" y2="66145"/>
                        <a14:backgroundMark x1="28307" y1="62557" x2="28307" y2="62557"/>
                        <a14:backgroundMark x1="27682" y1="62282" x2="27682" y2="62282"/>
                        <a14:backgroundMark x1="26797" y1="62190" x2="26797" y2="62190"/>
                        <a14:backgroundMark x1="26797" y1="65225" x2="26797" y2="65225"/>
                        <a14:backgroundMark x1="26771" y1="63753" x2="26771" y2="63753"/>
                        <a14:backgroundMark x1="27135" y1="66145" x2="27135" y2="66145"/>
                        <a14:backgroundMark x1="27422" y1="66329" x2="27422" y2="66329"/>
                        <a14:backgroundMark x1="27422" y1="66513" x2="27422" y2="66513"/>
                        <a14:backgroundMark x1="27448" y1="66053" x2="27448" y2="66053"/>
                      </a14:backgroundRemoval>
                    </a14:imgEffect>
                  </a14:imgLayer>
                </a14:imgProps>
              </a:ext>
            </a:extLst>
          </a:blip>
          <a:srcRect l="26734" t="61939" r="71599" b="31748"/>
          <a:stretch/>
        </p:blipFill>
        <p:spPr>
          <a:xfrm>
            <a:off x="7318122" y="3707129"/>
            <a:ext cx="450309" cy="482818"/>
          </a:xfrm>
          <a:prstGeom prst="rect">
            <a:avLst/>
          </a:prstGeom>
        </p:spPr>
      </p:pic>
      <p:pic>
        <p:nvPicPr>
          <p:cNvPr id="14" name="Image 13"/>
          <p:cNvPicPr>
            <a:picLocks noChangeAspect="1"/>
          </p:cNvPicPr>
          <p:nvPr/>
        </p:nvPicPr>
        <p:blipFill rotWithShape="1">
          <a:blip r:embed="rId9">
            <a:extLst>
              <a:ext uri="{BEBA8EAE-BF5A-486C-A8C5-ECC9F3942E4B}">
                <a14:imgProps xmlns:a14="http://schemas.microsoft.com/office/drawing/2010/main">
                  <a14:imgLayer r:embed="rId7">
                    <a14:imgEffect>
                      <a14:backgroundRemoval t="66525" b="71549" l="28744" r="29811">
                        <a14:backgroundMark x1="28854" y1="66973" x2="28854" y2="66973"/>
                        <a14:backgroundMark x1="29661" y1="66789" x2="29661" y2="66789"/>
                        <a14:backgroundMark x1="28880" y1="70561" x2="28880" y2="70561"/>
                        <a14:backgroundMark x1="29661" y1="70929" x2="29661" y2="70929"/>
                        <a14:backgroundMark x1="28932" y1="72033" x2="28932" y2="72033"/>
                        <a14:backgroundMark x1="29427" y1="71757" x2="29427" y2="71757"/>
                        <a14:backgroundMark x1="29896" y1="72033" x2="29896" y2="72033"/>
                        <a14:backgroundMark x1="29870" y1="67709" x2="29870" y2="67709"/>
                        <a14:backgroundMark x1="29714" y1="66145" x2="29714" y2="66145"/>
                        <a14:backgroundMark x1="28750" y1="66237" x2="28750" y2="66237"/>
                        <a14:backgroundMark x1="28646" y1="67433" x2="28646" y2="67433"/>
                        <a14:backgroundMark x1="28646" y1="70377" x2="28646" y2="70377"/>
                        <a14:backgroundMark x1="29688" y1="70193" x2="29688" y2="70193"/>
                        <a14:backgroundMark x1="29063" y1="66145" x2="29063" y2="66145"/>
                        <a14:backgroundMark x1="29063" y1="66789" x2="29063" y2="66789"/>
                        <a14:backgroundMark x1="29063" y1="70377" x2="29063" y2="70377"/>
                      </a14:backgroundRemoval>
                    </a14:imgEffect>
                  </a14:imgLayer>
                </a14:imgProps>
              </a:ext>
            </a:extLst>
          </a:blip>
          <a:srcRect l="28611" t="65897" r="70056" b="27823"/>
          <a:stretch/>
        </p:blipFill>
        <p:spPr>
          <a:xfrm>
            <a:off x="7304501" y="2934042"/>
            <a:ext cx="325037" cy="433386"/>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10"/>
          <a:stretch>
            <a:fillRect/>
          </a:stretch>
        </p:blipFill>
        <p:spPr>
          <a:xfrm>
            <a:off x="339266" y="76651"/>
            <a:ext cx="2959102" cy="625713"/>
          </a:xfrm>
          <a:prstGeom prst="rect">
            <a:avLst/>
          </a:prstGeom>
        </p:spPr>
      </p:pic>
    </p:spTree>
    <p:extLst>
      <p:ext uri="{BB962C8B-B14F-4D97-AF65-F5344CB8AC3E}">
        <p14:creationId xmlns:p14="http://schemas.microsoft.com/office/powerpoint/2010/main" val="2743474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41864887"/>
              </p:ext>
            </p:extLst>
          </p:nvPr>
        </p:nvGraphicFramePr>
        <p:xfrm>
          <a:off x="2780521" y="1735933"/>
          <a:ext cx="6650006" cy="3468642"/>
        </p:xfrm>
        <a:graphic>
          <a:graphicData uri="http://schemas.openxmlformats.org/drawingml/2006/table">
            <a:tbl>
              <a:tblPr firstRow="1" firstCol="1" lastRow="1" lastCol="1" bandRow="1" bandCol="1"/>
              <a:tblGrid>
                <a:gridCol w="2057900">
                  <a:extLst>
                    <a:ext uri="{9D8B030D-6E8A-4147-A177-3AD203B41FA5}">
                      <a16:colId xmlns:a16="http://schemas.microsoft.com/office/drawing/2014/main" val="20000"/>
                    </a:ext>
                  </a:extLst>
                </a:gridCol>
                <a:gridCol w="677116">
                  <a:extLst>
                    <a:ext uri="{9D8B030D-6E8A-4147-A177-3AD203B41FA5}">
                      <a16:colId xmlns:a16="http://schemas.microsoft.com/office/drawing/2014/main" val="20001"/>
                    </a:ext>
                  </a:extLst>
                </a:gridCol>
                <a:gridCol w="677116">
                  <a:extLst>
                    <a:ext uri="{9D8B030D-6E8A-4147-A177-3AD203B41FA5}">
                      <a16:colId xmlns:a16="http://schemas.microsoft.com/office/drawing/2014/main" val="20002"/>
                    </a:ext>
                  </a:extLst>
                </a:gridCol>
                <a:gridCol w="677116">
                  <a:extLst>
                    <a:ext uri="{9D8B030D-6E8A-4147-A177-3AD203B41FA5}">
                      <a16:colId xmlns:a16="http://schemas.microsoft.com/office/drawing/2014/main" val="20003"/>
                    </a:ext>
                  </a:extLst>
                </a:gridCol>
                <a:gridCol w="677116">
                  <a:extLst>
                    <a:ext uri="{9D8B030D-6E8A-4147-A177-3AD203B41FA5}">
                      <a16:colId xmlns:a16="http://schemas.microsoft.com/office/drawing/2014/main" val="20004"/>
                    </a:ext>
                  </a:extLst>
                </a:gridCol>
                <a:gridCol w="941821">
                  <a:extLst>
                    <a:ext uri="{9D8B030D-6E8A-4147-A177-3AD203B41FA5}">
                      <a16:colId xmlns:a16="http://schemas.microsoft.com/office/drawing/2014/main" val="20005"/>
                    </a:ext>
                  </a:extLst>
                </a:gridCol>
                <a:gridCol w="941821">
                  <a:extLst>
                    <a:ext uri="{9D8B030D-6E8A-4147-A177-3AD203B41FA5}">
                      <a16:colId xmlns:a16="http://schemas.microsoft.com/office/drawing/2014/main" val="20006"/>
                    </a:ext>
                  </a:extLst>
                </a:gridCol>
              </a:tblGrid>
              <a:tr h="340386">
                <a:tc gridSpan="7">
                  <a:txBody>
                    <a:bodyPr/>
                    <a:lstStyle/>
                    <a:p>
                      <a:pPr marL="449580" algn="ctr">
                        <a:lnSpc>
                          <a:spcPct val="115000"/>
                        </a:lnSpc>
                        <a:spcAft>
                          <a:spcPts val="0"/>
                        </a:spcAft>
                      </a:pPr>
                      <a:r>
                        <a:rPr lang="fr-BE" sz="2000" b="1" dirty="0">
                          <a:effectLst/>
                          <a:latin typeface="Calibri" panose="020F0502020204030204" pitchFamily="34" charset="0"/>
                          <a:ea typeface="Times New Roman" panose="02020603050405020304" pitchFamily="18" charset="0"/>
                          <a:cs typeface="Arial" panose="020B0604020202020204" pitchFamily="34" charset="0"/>
                        </a:rPr>
                        <a:t>Critère des 4 km rencontré </a:t>
                      </a:r>
                      <a:endParaRPr lang="fr-BE" sz="3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680773">
                <a:tc>
                  <a:txBody>
                    <a:bodyPr/>
                    <a:lstStyle/>
                    <a:p>
                      <a:pPr algn="ctr">
                        <a:lnSpc>
                          <a:spcPct val="115000"/>
                        </a:lnSpc>
                      </a:pPr>
                      <a:r>
                        <a:rPr lang="fr-BE" sz="1200" dirty="0">
                          <a:effectLst/>
                          <a:latin typeface="Calibri" panose="020F0502020204030204" pitchFamily="34" charset="0"/>
                          <a:cs typeface="Arial" panose="020B0604020202020204" pitchFamily="34" charset="0"/>
                        </a:rPr>
                        <a:t> </a:t>
                      </a:r>
                      <a:endParaRPr lang="fr-BE" sz="1800" dirty="0">
                        <a:effectLst/>
                        <a:latin typeface="Calibri" panose="020F0502020204030204" pitchFamily="34" charset="0"/>
                        <a:cs typeface="Arial" panose="020B0604020202020204" pitchFamily="34" charset="0"/>
                      </a:endParaRPr>
                    </a:p>
                    <a:p>
                      <a:pPr algn="r">
                        <a:lnSpc>
                          <a:spcPct val="115000"/>
                        </a:lnSpc>
                      </a:pPr>
                      <a:r>
                        <a:rPr lang="fr-BE" sz="1400" b="1" dirty="0">
                          <a:effectLst/>
                          <a:latin typeface="Calibri" panose="020F0502020204030204" pitchFamily="34" charset="0"/>
                          <a:cs typeface="Arial" panose="020B0604020202020204" pitchFamily="34" charset="0"/>
                        </a:rPr>
                        <a:t>Coefficient distance ES     →</a:t>
                      </a:r>
                      <a:endParaRPr lang="fr-BE" sz="1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1,98</a:t>
                      </a:r>
                      <a:endParaRPr lang="fr-BE" sz="1600" dirty="0">
                        <a:effectLst/>
                        <a:latin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1,79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1,59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1,39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1,19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994">
                <a:tc>
                  <a:txBody>
                    <a:bodyPr/>
                    <a:lstStyle/>
                    <a:p>
                      <a:pPr algn="ctr">
                        <a:lnSpc>
                          <a:spcPct val="115000"/>
                        </a:lnSpc>
                      </a:pPr>
                      <a:r>
                        <a:rPr lang="fr-BE" sz="1400" b="1" dirty="0">
                          <a:effectLst/>
                          <a:latin typeface="Calibri" panose="020F0502020204030204" pitchFamily="34" charset="0"/>
                          <a:cs typeface="Arial" panose="020B0604020202020204" pitchFamily="34" charset="0"/>
                        </a:rPr>
                        <a:t>Coefficient distance EP ↓</a:t>
                      </a:r>
                      <a:endParaRPr lang="fr-BE" sz="1400" dirty="0">
                        <a:effectLst/>
                        <a:latin typeface="Calibri" panose="020F0502020204030204" pitchFamily="34" charset="0"/>
                        <a:cs typeface="Arial" panose="020B0604020202020204" pitchFamily="34" charset="0"/>
                      </a:endParaRPr>
                    </a:p>
                    <a:p>
                      <a:pPr algn="ctr">
                        <a:lnSpc>
                          <a:spcPct val="115000"/>
                        </a:lnSpc>
                      </a:pPr>
                      <a:r>
                        <a:rPr lang="fr-BE" sz="1200" b="1" dirty="0">
                          <a:effectLst/>
                          <a:latin typeface="Calibri" panose="020F0502020204030204" pitchFamily="34" charset="0"/>
                          <a:cs typeface="Arial" panose="020B0604020202020204" pitchFamily="34" charset="0"/>
                        </a:rPr>
                        <a:t> </a:t>
                      </a:r>
                      <a:endParaRPr lang="fr-BE" sz="18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02"/>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1,3</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1,054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1,23</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1,054</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1,17</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pPr>
                      <a:r>
                        <a:rPr lang="fr-BE" sz="1600">
                          <a:effectLst/>
                          <a:latin typeface="Calibri" panose="020F0502020204030204" pitchFamily="34" charset="0"/>
                          <a:cs typeface="Arial" panose="020B0604020202020204" pitchFamily="34" charset="0"/>
                        </a:rPr>
                        <a:t>1,108</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BDA"/>
                    </a:solidFill>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1,11</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1,05</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ZoneTexte 2"/>
          <p:cNvSpPr txBox="1"/>
          <p:nvPr/>
        </p:nvSpPr>
        <p:spPr>
          <a:xfrm>
            <a:off x="1818817" y="5554421"/>
            <a:ext cx="8678325" cy="369332"/>
          </a:xfrm>
          <a:prstGeom prst="rect">
            <a:avLst/>
          </a:prstGeom>
          <a:noFill/>
        </p:spPr>
        <p:txBody>
          <a:bodyPr wrap="square" rtlCol="0">
            <a:spAutoFit/>
          </a:bodyPr>
          <a:lstStyle/>
          <a:p>
            <a:pPr lvl="0" algn="ctr">
              <a:spcBef>
                <a:spcPct val="20000"/>
              </a:spcBef>
              <a:defRPr/>
            </a:pPr>
            <a:r>
              <a:rPr lang="fr-BE" dirty="0">
                <a:solidFill>
                  <a:schemeClr val="tx1">
                    <a:lumMod val="50000"/>
                    <a:lumOff val="50000"/>
                  </a:schemeClr>
                </a:solidFill>
                <a:latin typeface="Poppins" panose="00000500000000000000" pitchFamily="2" charset="0"/>
                <a:cs typeface="Poppins" panose="00000500000000000000" pitchFamily="2" charset="0"/>
              </a:rPr>
              <a:t>La notion de réseau n’intervient pas pour calculer ce coefficient</a:t>
            </a:r>
          </a:p>
        </p:txBody>
      </p:sp>
      <p:pic>
        <p:nvPicPr>
          <p:cNvPr id="5" name="Image 4">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
        <p:nvSpPr>
          <p:cNvPr id="7" name="Espace réservé du contenu 4"/>
          <p:cNvSpPr txBox="1">
            <a:spLocks/>
          </p:cNvSpPr>
          <p:nvPr>
            <p:custDataLst>
              <p:tags r:id="rId2"/>
            </p:custDataLst>
          </p:nvPr>
        </p:nvSpPr>
        <p:spPr>
          <a:xfrm>
            <a:off x="1470902" y="1051853"/>
            <a:ext cx="9269241" cy="462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a:pPr>
            <a:r>
              <a:rPr lang="fr-BE" sz="2000" b="1" dirty="0">
                <a:solidFill>
                  <a:srgbClr val="3B8CB3"/>
                </a:solidFill>
                <a:latin typeface="Poppins" panose="00000500000000000000" pitchFamily="2" charset="0"/>
                <a:cs typeface="Poppins" panose="00000500000000000000" pitchFamily="2" charset="0"/>
              </a:rPr>
              <a:t>Coefficient 4</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la distance entre l’école primaire et l’école secondaire</a:t>
            </a:r>
          </a:p>
          <a:p>
            <a:pPr marL="0" indent="0">
              <a:buClr>
                <a:schemeClr val="tx1"/>
              </a:buClr>
              <a:buFont typeface="Arial" panose="020B0604020202020204" pitchFamily="34" charset="0"/>
              <a:buNone/>
              <a:defRPr/>
            </a:pPr>
            <a:endParaRPr lang="fr-BE" dirty="0"/>
          </a:p>
        </p:txBody>
      </p:sp>
    </p:spTree>
    <p:extLst>
      <p:ext uri="{BB962C8B-B14F-4D97-AF65-F5344CB8AC3E}">
        <p14:creationId xmlns:p14="http://schemas.microsoft.com/office/powerpoint/2010/main" val="2544715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1733788" y="855539"/>
            <a:ext cx="5458583" cy="430719"/>
          </a:xfrm>
        </p:spPr>
        <p:txBody>
          <a:bodyPr>
            <a:normAutofit/>
          </a:bodyPr>
          <a:lstStyle/>
          <a:p>
            <a:pPr marL="0" indent="0">
              <a:buNone/>
              <a:defRPr/>
            </a:pPr>
            <a:r>
              <a:rPr lang="fr-BE" sz="2000" b="1" dirty="0">
                <a:solidFill>
                  <a:srgbClr val="3B8CB3"/>
                </a:solidFill>
                <a:latin typeface="Poppins" panose="00000500000000000000" pitchFamily="2" charset="0"/>
                <a:cs typeface="Poppins" panose="00000500000000000000" pitchFamily="2" charset="0"/>
              </a:rPr>
              <a:t>Coefficient 5</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l’immersion</a:t>
            </a:r>
            <a:endParaRPr lang="fr-BE" sz="2000" dirty="0"/>
          </a:p>
        </p:txBody>
      </p:sp>
      <p:sp>
        <p:nvSpPr>
          <p:cNvPr id="3" name="ZoneTexte 2"/>
          <p:cNvSpPr txBox="1"/>
          <p:nvPr/>
        </p:nvSpPr>
        <p:spPr>
          <a:xfrm>
            <a:off x="1772560" y="2748347"/>
            <a:ext cx="9325495" cy="400110"/>
          </a:xfrm>
          <a:prstGeom prst="rect">
            <a:avLst/>
          </a:prstGeom>
          <a:noFill/>
        </p:spPr>
        <p:txBody>
          <a:bodyPr wrap="square" rtlCol="0">
            <a:spAutoFit/>
          </a:bodyPr>
          <a:lstStyle/>
          <a:p>
            <a:pPr>
              <a:defRPr/>
            </a:pPr>
            <a:r>
              <a:rPr lang="fr-BE" sz="2000" b="1" dirty="0">
                <a:solidFill>
                  <a:srgbClr val="3B8CB3"/>
                </a:solidFill>
                <a:latin typeface="Poppins" panose="00000500000000000000" pitchFamily="2" charset="0"/>
                <a:cs typeface="Poppins" panose="00000500000000000000" pitchFamily="2" charset="0"/>
              </a:rPr>
              <a:t>Coefficient 6 </a:t>
            </a:r>
            <a:r>
              <a:rPr lang="fr-BE" sz="2000" dirty="0">
                <a:latin typeface="Poppins" panose="00000500000000000000" pitchFamily="2" charset="0"/>
                <a:cs typeface="Poppins" panose="00000500000000000000" pitchFamily="2" charset="0"/>
              </a:rPr>
              <a:t>: l’offre scolaire dans la commune de l’école primaire </a:t>
            </a:r>
          </a:p>
        </p:txBody>
      </p:sp>
      <p:grpSp>
        <p:nvGrpSpPr>
          <p:cNvPr id="16" name="Groupe 15"/>
          <p:cNvGrpSpPr/>
          <p:nvPr/>
        </p:nvGrpSpPr>
        <p:grpSpPr>
          <a:xfrm>
            <a:off x="1597310" y="3165357"/>
            <a:ext cx="9443727" cy="1132062"/>
            <a:chOff x="393660" y="3118065"/>
            <a:chExt cx="8242270" cy="1132062"/>
          </a:xfrm>
        </p:grpSpPr>
        <p:sp>
          <p:nvSpPr>
            <p:cNvPr id="15" name="ZoneTexte 14"/>
            <p:cNvSpPr txBox="1"/>
            <p:nvPr/>
          </p:nvSpPr>
          <p:spPr>
            <a:xfrm>
              <a:off x="393660" y="3234464"/>
              <a:ext cx="8242270" cy="1015663"/>
            </a:xfrm>
            <a:prstGeom prst="rect">
              <a:avLst/>
            </a:prstGeom>
            <a:noFill/>
          </p:spPr>
          <p:txBody>
            <a:bodyPr wrap="square" rtlCol="0">
              <a:spAutoFit/>
            </a:bodyPr>
            <a:lstStyle/>
            <a:p>
              <a:pPr marL="182563">
                <a:defRPr/>
              </a:pPr>
              <a:r>
                <a:rPr lang="fr-BE" dirty="0">
                  <a:solidFill>
                    <a:prstClr val="black"/>
                  </a:solidFill>
                  <a:latin typeface="Poppins" panose="00000500000000000000" pitchFamily="2" charset="0"/>
                  <a:cs typeface="Poppins" panose="00000500000000000000" pitchFamily="2" charset="0"/>
                </a:rPr>
                <a:t>	1 ou 1,51</a:t>
              </a:r>
              <a:endParaRPr lang="fr-BE" b="1" dirty="0">
                <a:solidFill>
                  <a:prstClr val="black"/>
                </a:solidFill>
                <a:latin typeface="Poppins" panose="00000500000000000000" pitchFamily="2" charset="0"/>
                <a:cs typeface="Poppins" panose="00000500000000000000" pitchFamily="2" charset="0"/>
              </a:endParaRPr>
            </a:p>
            <a:p>
              <a:pPr marL="182563" algn="just">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Condition </a:t>
              </a:r>
              <a:r>
                <a:rPr lang="fr-BE" sz="1600" dirty="0">
                  <a:solidFill>
                    <a:schemeClr val="tx1">
                      <a:lumMod val="50000"/>
                      <a:lumOff val="50000"/>
                    </a:schemeClr>
                  </a:solidFill>
                  <a:latin typeface="Poppins" panose="00000500000000000000" pitchFamily="2" charset="0"/>
                  <a:cs typeface="Poppins" panose="00000500000000000000" pitchFamily="2" charset="0"/>
                </a:rPr>
                <a:t>: il n’y a pas sur le territoire de la commune de l’école primaire au moins une école confessionnelle et une école non confessionnelle</a:t>
              </a:r>
              <a:endParaRPr lang="fr-BE" sz="1200" dirty="0">
                <a:solidFill>
                  <a:schemeClr val="tx1">
                    <a:lumMod val="50000"/>
                    <a:lumOff val="50000"/>
                  </a:schemeClr>
                </a:solidFill>
                <a:latin typeface="Poppins" panose="00000500000000000000" pitchFamily="2" charset="0"/>
                <a:cs typeface="Poppins" panose="00000500000000000000" pitchFamily="2" charset="0"/>
              </a:endParaRPr>
            </a:p>
          </p:txBody>
        </p:sp>
        <p:pic>
          <p:nvPicPr>
            <p:cNvPr id="6" name="Image 5"/>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598379" y="3118065"/>
              <a:ext cx="589792" cy="589792"/>
            </a:xfrm>
            <a:prstGeom prst="rect">
              <a:avLst/>
            </a:prstGeom>
          </p:spPr>
        </p:pic>
      </p:grpSp>
      <p:grpSp>
        <p:nvGrpSpPr>
          <p:cNvPr id="14" name="Groupe 13"/>
          <p:cNvGrpSpPr/>
          <p:nvPr/>
        </p:nvGrpSpPr>
        <p:grpSpPr>
          <a:xfrm>
            <a:off x="1829580" y="1175308"/>
            <a:ext cx="9211457" cy="1194630"/>
            <a:chOff x="733547" y="837686"/>
            <a:chExt cx="7635599" cy="1194630"/>
          </a:xfrm>
        </p:grpSpPr>
        <p:pic>
          <p:nvPicPr>
            <p:cNvPr id="2" name="Image 1"/>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767893" y="837686"/>
              <a:ext cx="589792" cy="589792"/>
            </a:xfrm>
            <a:prstGeom prst="rect">
              <a:avLst/>
            </a:prstGeom>
          </p:spPr>
        </p:pic>
        <p:sp>
          <p:nvSpPr>
            <p:cNvPr id="13" name="ZoneTexte 12"/>
            <p:cNvSpPr txBox="1"/>
            <p:nvPr/>
          </p:nvSpPr>
          <p:spPr>
            <a:xfrm>
              <a:off x="733547" y="967409"/>
              <a:ext cx="7635599" cy="1064907"/>
            </a:xfrm>
            <a:prstGeom prst="rect">
              <a:avLst/>
            </a:prstGeom>
            <a:noFill/>
          </p:spPr>
          <p:txBody>
            <a:bodyPr wrap="square" rtlCol="0">
              <a:spAutoFit/>
            </a:bodyPr>
            <a:lstStyle/>
            <a:p>
              <a:pPr marL="715963" indent="-342900">
                <a:spcBef>
                  <a:spcPct val="20000"/>
                </a:spcBef>
                <a:defRPr/>
              </a:pPr>
              <a:r>
                <a:rPr lang="fr-BE" dirty="0">
                  <a:solidFill>
                    <a:prstClr val="black"/>
                  </a:solidFill>
                  <a:latin typeface="Poppins" panose="00000500000000000000" pitchFamily="2" charset="0"/>
                  <a:cs typeface="Poppins" panose="00000500000000000000" pitchFamily="2" charset="0"/>
                </a:rPr>
                <a:t>	1 ou 1,18 </a:t>
              </a:r>
              <a:endParaRPr lang="fr-BE" sz="1400" dirty="0">
                <a:solidFill>
                  <a:prstClr val="black"/>
                </a:solidFill>
                <a:latin typeface="Poppins" panose="00000500000000000000" pitchFamily="2" charset="0"/>
                <a:cs typeface="Poppins" panose="00000500000000000000" pitchFamily="2" charset="0"/>
              </a:endParaRPr>
            </a:p>
            <a:p>
              <a:pPr marL="342900" indent="-342900" algn="just">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Condition </a:t>
              </a:r>
              <a:r>
                <a:rPr lang="fr-BE" sz="1600" dirty="0">
                  <a:solidFill>
                    <a:schemeClr val="tx1">
                      <a:lumMod val="50000"/>
                      <a:lumOff val="50000"/>
                    </a:schemeClr>
                  </a:solidFill>
                  <a:latin typeface="Poppins" panose="00000500000000000000" pitchFamily="2" charset="0"/>
                  <a:cs typeface="Poppins" panose="00000500000000000000" pitchFamily="2" charset="0"/>
                </a:rPr>
                <a:t>: l’élève suit un enseignement en immersion depuis la 3</a:t>
              </a:r>
              <a:r>
                <a:rPr lang="fr-BE" sz="1600" baseline="30000" dirty="0">
                  <a:solidFill>
                    <a:schemeClr val="tx1">
                      <a:lumMod val="50000"/>
                      <a:lumOff val="50000"/>
                    </a:schemeClr>
                  </a:solidFill>
                  <a:latin typeface="Poppins" panose="00000500000000000000" pitchFamily="2" charset="0"/>
                  <a:cs typeface="Poppins" panose="00000500000000000000" pitchFamily="2" charset="0"/>
                </a:rPr>
                <a:t>e</a:t>
              </a:r>
              <a:r>
                <a:rPr lang="fr-BE" sz="1600" dirty="0">
                  <a:solidFill>
                    <a:schemeClr val="tx1">
                      <a:lumMod val="50000"/>
                      <a:lumOff val="50000"/>
                    </a:schemeClr>
                  </a:solidFill>
                  <a:latin typeface="Poppins" panose="00000500000000000000" pitchFamily="2" charset="0"/>
                  <a:cs typeface="Poppins" panose="00000500000000000000" pitchFamily="2" charset="0"/>
                </a:rPr>
                <a:t> primaire au</a:t>
              </a:r>
            </a:p>
            <a:p>
              <a:pPr marL="342900" indent="-342900" algn="just">
                <a:spcBef>
                  <a:spcPct val="20000"/>
                </a:spcBef>
                <a:defRPr/>
              </a:pPr>
              <a:r>
                <a:rPr lang="fr-BE" sz="1600" dirty="0">
                  <a:solidFill>
                    <a:schemeClr val="tx1">
                      <a:lumMod val="50000"/>
                      <a:lumOff val="50000"/>
                    </a:schemeClr>
                  </a:solidFill>
                  <a:latin typeface="Poppins" panose="00000500000000000000" pitchFamily="2" charset="0"/>
                  <a:cs typeface="Poppins" panose="00000500000000000000" pitchFamily="2" charset="0"/>
                </a:rPr>
                <a:t>moins et souhaite poursuivre dans la même langue en secondaire</a:t>
              </a:r>
            </a:p>
          </p:txBody>
        </p:sp>
      </p:gr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8"/>
          <a:stretch>
            <a:fillRect/>
          </a:stretch>
        </p:blipFill>
        <p:spPr>
          <a:xfrm>
            <a:off x="339266" y="76651"/>
            <a:ext cx="2959102" cy="625713"/>
          </a:xfrm>
          <a:prstGeom prst="rect">
            <a:avLst/>
          </a:prstGeom>
        </p:spPr>
      </p:pic>
      <p:sp>
        <p:nvSpPr>
          <p:cNvPr id="18" name="Espace réservé du contenu 4"/>
          <p:cNvSpPr txBox="1">
            <a:spLocks/>
          </p:cNvSpPr>
          <p:nvPr>
            <p:custDataLst>
              <p:tags r:id="rId3"/>
            </p:custDataLst>
          </p:nvPr>
        </p:nvSpPr>
        <p:spPr>
          <a:xfrm>
            <a:off x="1733788" y="4744349"/>
            <a:ext cx="8229600" cy="469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BE" sz="2000" b="1" dirty="0">
                <a:solidFill>
                  <a:srgbClr val="3B8CB3"/>
                </a:solidFill>
                <a:latin typeface="Poppins" panose="00000500000000000000" pitchFamily="2" charset="0"/>
                <a:cs typeface="Poppins" panose="00000500000000000000" pitchFamily="2" charset="0"/>
              </a:rPr>
              <a:t>Coefficient 7 </a:t>
            </a:r>
            <a:r>
              <a:rPr lang="fr-BE" sz="2000" dirty="0">
                <a:latin typeface="Poppins" panose="00000500000000000000" pitchFamily="2" charset="0"/>
                <a:cs typeface="Poppins" panose="00000500000000000000" pitchFamily="2" charset="0"/>
              </a:rPr>
              <a:t>: les partenariats pédagogiques         </a:t>
            </a:r>
          </a:p>
          <a:p>
            <a:pPr marL="0" indent="0">
              <a:buFont typeface="Arial" panose="020B0604020202020204" pitchFamily="34" charset="0"/>
              <a:buNone/>
              <a:defRPr/>
            </a:pPr>
            <a:endParaRPr lang="fr-BE" sz="2400" dirty="0"/>
          </a:p>
        </p:txBody>
      </p:sp>
      <p:sp>
        <p:nvSpPr>
          <p:cNvPr id="21" name="ZoneTexte 20"/>
          <p:cNvSpPr txBox="1"/>
          <p:nvPr/>
        </p:nvSpPr>
        <p:spPr>
          <a:xfrm>
            <a:off x="1772562" y="5119237"/>
            <a:ext cx="7131325" cy="917174"/>
          </a:xfrm>
          <a:prstGeom prst="rect">
            <a:avLst/>
          </a:prstGeom>
          <a:noFill/>
        </p:spPr>
        <p:txBody>
          <a:bodyPr wrap="square" rtlCol="0">
            <a:spAutoFit/>
          </a:bodyPr>
          <a:lstStyle/>
          <a:p>
            <a:pPr lvl="0" eaLnBrk="1" hangingPunct="1">
              <a:spcBef>
                <a:spcPct val="20000"/>
              </a:spcBef>
              <a:defRPr/>
            </a:pPr>
            <a:r>
              <a:rPr lang="fr-BE" dirty="0">
                <a:solidFill>
                  <a:prstClr val="black"/>
                </a:solidFill>
                <a:latin typeface="Calibri"/>
                <a:sym typeface="Wingdings" pitchFamily="2" charset="2"/>
              </a:rPr>
              <a:t>	</a:t>
            </a:r>
            <a:r>
              <a:rPr lang="fr-BE" dirty="0">
                <a:solidFill>
                  <a:prstClr val="black"/>
                </a:solidFill>
                <a:latin typeface="Poppins" panose="00000500000000000000" pitchFamily="2" charset="0"/>
                <a:cs typeface="Poppins" panose="00000500000000000000" pitchFamily="2" charset="0"/>
                <a:sym typeface="Wingdings" pitchFamily="2" charset="2"/>
              </a:rPr>
              <a:t>1 ou 1,51</a:t>
            </a:r>
          </a:p>
          <a:p>
            <a:pPr lvl="0" eaLnBrk="1" hangingPunct="1">
              <a:spcBef>
                <a:spcPct val="20000"/>
              </a:spcBef>
              <a:defRPr/>
            </a:pPr>
            <a:endParaRPr lang="fr-BE" sz="800" dirty="0">
              <a:solidFill>
                <a:prstClr val="black"/>
              </a:solidFill>
              <a:latin typeface="Poppins" panose="00000500000000000000" pitchFamily="2" charset="0"/>
              <a:cs typeface="Poppins" panose="00000500000000000000" pitchFamily="2" charset="0"/>
            </a:endParaRPr>
          </a:p>
          <a:p>
            <a:pPr lvl="0">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Remarque</a:t>
            </a:r>
            <a:r>
              <a:rPr lang="fr-BE" sz="1600" i="1" dirty="0">
                <a:solidFill>
                  <a:schemeClr val="tx1">
                    <a:lumMod val="50000"/>
                    <a:lumOff val="50000"/>
                  </a:schemeClr>
                </a:solidFill>
                <a:latin typeface="Poppins" panose="00000500000000000000" pitchFamily="2" charset="0"/>
                <a:cs typeface="Poppins" panose="00000500000000000000" pitchFamily="2" charset="0"/>
              </a:rPr>
              <a:t> </a:t>
            </a:r>
            <a:r>
              <a:rPr lang="fr-BE" sz="1600" dirty="0">
                <a:solidFill>
                  <a:schemeClr val="tx1">
                    <a:lumMod val="50000"/>
                    <a:lumOff val="50000"/>
                  </a:schemeClr>
                </a:solidFill>
                <a:latin typeface="Poppins" panose="00000500000000000000" pitchFamily="2" charset="0"/>
                <a:cs typeface="Poppins" panose="00000500000000000000" pitchFamily="2" charset="0"/>
              </a:rPr>
              <a:t>: on ne peut pas cumuler les 1,51 des coefficients 6 et 7</a:t>
            </a:r>
          </a:p>
        </p:txBody>
      </p:sp>
      <p:pic>
        <p:nvPicPr>
          <p:cNvPr id="22" name="Image 21"/>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1906766" y="5230606"/>
            <a:ext cx="675765" cy="589792"/>
          </a:xfrm>
          <a:prstGeom prst="rect">
            <a:avLst/>
          </a:prstGeom>
        </p:spPr>
      </p:pic>
    </p:spTree>
    <p:extLst>
      <p:ext uri="{BB962C8B-B14F-4D97-AF65-F5344CB8AC3E}">
        <p14:creationId xmlns:p14="http://schemas.microsoft.com/office/powerpoint/2010/main" val="316918063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orme libre 2"/>
          <p:cNvSpPr/>
          <p:nvPr/>
        </p:nvSpPr>
        <p:spPr>
          <a:xfrm>
            <a:off x="1705971" y="3536170"/>
            <a:ext cx="3377486" cy="1363375"/>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285F7A"/>
          </a:solidFill>
          <a:scene3d>
            <a:camera prst="orthographicFront">
              <a:rot lat="0" lon="0" rev="0"/>
            </a:camera>
            <a:lightRig rig="threePt" dir="t">
              <a:rot lat="0" lon="0" rev="1200000"/>
            </a:lightRig>
          </a:scene3d>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Réception du FUI par les parents</a:t>
            </a:r>
          </a:p>
        </p:txBody>
      </p:sp>
      <p:sp>
        <p:nvSpPr>
          <p:cNvPr id="5" name="Forme libre 4"/>
          <p:cNvSpPr/>
          <p:nvPr/>
        </p:nvSpPr>
        <p:spPr>
          <a:xfrm>
            <a:off x="4694830" y="3536171"/>
            <a:ext cx="3075195" cy="1363374"/>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3B8CB3"/>
          </a:solidFill>
        </p:spPr>
        <p:style>
          <a:lnRef idx="0">
            <a:schemeClr val="lt1">
              <a:hueOff val="0"/>
              <a:satOff val="0"/>
              <a:lumOff val="0"/>
              <a:alphaOff val="0"/>
            </a:schemeClr>
          </a:lnRef>
          <a:fillRef idx="3">
            <a:scrgbClr r="0" g="0" b="0"/>
          </a:fillRef>
          <a:effectRef idx="3">
            <a:schemeClr val="accent3">
              <a:hueOff val="5625132"/>
              <a:satOff val="-8440"/>
              <a:lumOff val="-1373"/>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 qui le complètent et le déposent dans l’école de 1</a:t>
            </a:r>
            <a:r>
              <a:rPr lang="fr-BE" sz="1400" baseline="30000" dirty="0">
                <a:latin typeface="Poppins" panose="00000500000000000000" pitchFamily="2" charset="0"/>
                <a:cs typeface="Poppins" panose="00000500000000000000" pitchFamily="2" charset="0"/>
              </a:rPr>
              <a:t>ère</a:t>
            </a:r>
            <a:r>
              <a:rPr lang="fr-BE" sz="1400" dirty="0">
                <a:latin typeface="Poppins" panose="00000500000000000000" pitchFamily="2" charset="0"/>
                <a:cs typeface="Poppins" panose="00000500000000000000" pitchFamily="2" charset="0"/>
              </a:rPr>
              <a:t> préférence </a:t>
            </a:r>
          </a:p>
        </p:txBody>
      </p:sp>
      <p:sp>
        <p:nvSpPr>
          <p:cNvPr id="6" name="Forme libre 5"/>
          <p:cNvSpPr/>
          <p:nvPr/>
        </p:nvSpPr>
        <p:spPr>
          <a:xfrm>
            <a:off x="7376615" y="3536171"/>
            <a:ext cx="3077531" cy="1363374"/>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77B4D3"/>
          </a:solidFill>
        </p:spPr>
        <p:style>
          <a:lnRef idx="0">
            <a:schemeClr val="lt1">
              <a:hueOff val="0"/>
              <a:satOff val="0"/>
              <a:lumOff val="0"/>
              <a:alphaOff val="0"/>
            </a:schemeClr>
          </a:lnRef>
          <a:fillRef idx="3">
            <a:scrgbClr r="0" g="0" b="0"/>
          </a:fillRef>
          <a:effectRef idx="3">
            <a:schemeClr val="accent3">
              <a:hueOff val="11250264"/>
              <a:satOff val="-16880"/>
              <a:lumOff val="-2745"/>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...et sont informés de la situation d’inscription de leur enfant</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9"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04471"/>
            <a:ext cx="10835244" cy="1678812"/>
          </a:xfrm>
        </p:spPr>
        <p:txBody>
          <a:bodyPr>
            <a:noAutofit/>
          </a:bodyPr>
          <a:lstStyle/>
          <a:p>
            <a:r>
              <a:rPr lang="fr-BE" sz="4000" b="1" dirty="0">
                <a:latin typeface="Poppins" pitchFamily="2" charset="77"/>
                <a:cs typeface="Poppins" pitchFamily="2" charset="77"/>
              </a:rPr>
              <a:t>Le p</a:t>
            </a:r>
            <a:r>
              <a:rPr lang="fr-BE" sz="4000" b="1" i="0" dirty="0">
                <a:effectLst/>
                <a:latin typeface="Poppins" pitchFamily="2" charset="77"/>
                <a:cs typeface="Poppins" pitchFamily="2" charset="77"/>
              </a:rPr>
              <a:t>rocessus d’inscription</a:t>
            </a:r>
            <a:endParaRPr lang="fr-FR" sz="4000" dirty="0">
              <a:latin typeface="Poppins" pitchFamily="2" charset="77"/>
              <a:cs typeface="Poppins" pitchFamily="2" charset="77"/>
            </a:endParaRPr>
          </a:p>
        </p:txBody>
      </p:sp>
      <p:sp>
        <p:nvSpPr>
          <p:cNvPr id="10" name="ZoneTexte 9"/>
          <p:cNvSpPr txBox="1"/>
          <p:nvPr/>
        </p:nvSpPr>
        <p:spPr>
          <a:xfrm>
            <a:off x="677955" y="2305729"/>
            <a:ext cx="10836091" cy="369332"/>
          </a:xfrm>
          <a:prstGeom prst="rect">
            <a:avLst/>
          </a:prstGeom>
          <a:noFill/>
        </p:spPr>
        <p:txBody>
          <a:bodyPr wrap="square" rtlCol="0">
            <a:spAutoFit/>
          </a:bodyPr>
          <a:lstStyle/>
          <a:p>
            <a:pPr algn="ctr"/>
            <a:r>
              <a:rPr lang="fr-BE" b="1" dirty="0">
                <a:solidFill>
                  <a:srgbClr val="3B8CB3"/>
                </a:solidFill>
                <a:latin typeface="Poppins" panose="00000500000000000000" pitchFamily="2" charset="0"/>
                <a:cs typeface="Poppins" panose="00000500000000000000" pitchFamily="2" charset="0"/>
              </a:rPr>
              <a:t>Toute inscription s’effectue via le FUI qui identifie chaque enfant avec un numéro unique</a:t>
            </a:r>
          </a:p>
        </p:txBody>
      </p:sp>
    </p:spTree>
    <p:extLst>
      <p:ext uri="{BB962C8B-B14F-4D97-AF65-F5344CB8AC3E}">
        <p14:creationId xmlns:p14="http://schemas.microsoft.com/office/powerpoint/2010/main" val="147958239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11" name="ZoneTexte 10"/>
          <p:cNvSpPr txBox="1"/>
          <p:nvPr/>
        </p:nvSpPr>
        <p:spPr>
          <a:xfrm>
            <a:off x="1167498" y="962212"/>
            <a:ext cx="10076608" cy="3785652"/>
          </a:xfrm>
          <a:prstGeom prst="rect">
            <a:avLst/>
          </a:prstGeom>
          <a:noFill/>
        </p:spPr>
        <p:txBody>
          <a:bodyPr wrap="square" rtlCol="0">
            <a:spAutoFit/>
          </a:bodyPr>
          <a:lstStyle/>
          <a:p>
            <a:r>
              <a:rPr lang="fr-BE" sz="2000" b="1" dirty="0">
                <a:solidFill>
                  <a:srgbClr val="3B8CB3"/>
                </a:solidFill>
                <a:latin typeface="Poppins"/>
              </a:rPr>
              <a:t>Coefficient 8 </a:t>
            </a:r>
            <a:r>
              <a:rPr lang="fr-BE" sz="2000" dirty="0">
                <a:latin typeface="Poppins"/>
              </a:rPr>
              <a:t>: la classe d’encadrement de l’école primaire</a:t>
            </a:r>
          </a:p>
          <a:p>
            <a:endParaRPr lang="fr-BE" sz="2200" dirty="0">
              <a:latin typeface="Poppins"/>
            </a:endParaRPr>
          </a:p>
          <a:p>
            <a:pPr algn="just">
              <a:lnSpc>
                <a:spcPct val="150000"/>
              </a:lnSpc>
              <a:buClr>
                <a:srgbClr val="3B8CB3"/>
              </a:buClr>
              <a:buFont typeface="Wingdings" panose="05000000000000000000" pitchFamily="2" charset="2"/>
              <a:buChar char="Ø"/>
            </a:pPr>
            <a:r>
              <a:rPr lang="fr-FR" dirty="0">
                <a:latin typeface="Poppins"/>
              </a:rPr>
              <a:t> Classement annuel des implantations fondamentales ou primaires en 20 classes d’appartenance, réalisé sur base de l’indice socio-économique des implantations, calculé également chaque année. </a:t>
            </a:r>
          </a:p>
          <a:p>
            <a:pPr algn="just">
              <a:lnSpc>
                <a:spcPct val="150000"/>
              </a:lnSpc>
              <a:buFont typeface="Wingdings" panose="05000000000000000000" pitchFamily="2" charset="2"/>
              <a:buChar char="Ø"/>
            </a:pPr>
            <a:endParaRPr lang="fr-FR" dirty="0">
              <a:latin typeface="Poppins"/>
            </a:endParaRPr>
          </a:p>
          <a:p>
            <a:pPr algn="just">
              <a:lnSpc>
                <a:spcPct val="150000"/>
              </a:lnSpc>
              <a:buClr>
                <a:srgbClr val="3B8CB3"/>
              </a:buClr>
              <a:buFont typeface="Wingdings" panose="05000000000000000000" pitchFamily="2" charset="2"/>
              <a:buChar char="Ø"/>
            </a:pPr>
            <a:r>
              <a:rPr lang="fr-FR" dirty="0">
                <a:latin typeface="Poppins"/>
              </a:rPr>
              <a:t> Implantations classées dans l’ordre croissant (du plus faible au plus élevé) de leur indice socio-économique.</a:t>
            </a:r>
            <a:endParaRPr lang="fr-BE" dirty="0">
              <a:latin typeface="Poppins"/>
            </a:endParaRPr>
          </a:p>
          <a:p>
            <a:pPr algn="just"/>
            <a:endParaRPr lang="fr-BE" dirty="0">
              <a:latin typeface="Poppins"/>
            </a:endParaRPr>
          </a:p>
          <a:p>
            <a:r>
              <a:rPr lang="fr-BE" dirty="0">
                <a:latin typeface="Poppins"/>
                <a:sym typeface="Wingdings" pitchFamily="2" charset="2"/>
              </a:rPr>
              <a:t>	</a:t>
            </a:r>
            <a:r>
              <a:rPr lang="fr-BE" dirty="0">
                <a:latin typeface="Poppins"/>
                <a:cs typeface="Arial" panose="020B0604020202020204" pitchFamily="34" charset="0"/>
                <a:sym typeface="Wingdings" pitchFamily="2" charset="2"/>
              </a:rPr>
              <a:t>→ </a:t>
            </a:r>
            <a:r>
              <a:rPr lang="fr-BE" dirty="0">
                <a:latin typeface="Poppins"/>
                <a:sym typeface="Wingdings" pitchFamily="2" charset="2"/>
              </a:rPr>
              <a:t>1,1 (classe 1) à 1 (classe 20)</a:t>
            </a:r>
            <a:r>
              <a:rPr lang="fr-BE" dirty="0">
                <a:latin typeface="Poppins"/>
              </a:rPr>
              <a:t> </a:t>
            </a:r>
          </a:p>
        </p:txBody>
      </p:sp>
      <p:pic>
        <p:nvPicPr>
          <p:cNvPr id="2" name="Image 1"/>
          <p:cNvPicPr>
            <a:picLocks noChangeAspect="1"/>
          </p:cNvPicPr>
          <p:nvPr/>
        </p:nvPicPr>
        <p:blipFill>
          <a:blip r:embed="rId6"/>
          <a:stretch>
            <a:fillRect/>
          </a:stretch>
        </p:blipFill>
        <p:spPr>
          <a:xfrm>
            <a:off x="428695" y="4892040"/>
            <a:ext cx="11408304" cy="1119305"/>
          </a:xfrm>
          <a:prstGeom prst="rect">
            <a:avLst/>
          </a:prstGeom>
        </p:spPr>
      </p:pic>
    </p:spTree>
    <p:extLst>
      <p:ext uri="{BB962C8B-B14F-4D97-AF65-F5344CB8AC3E}">
        <p14:creationId xmlns:p14="http://schemas.microsoft.com/office/powerpoint/2010/main" val="276387608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29320"/>
            <a:ext cx="10515600" cy="3599360"/>
          </a:xfrm>
        </p:spPr>
        <p:txBody>
          <a:bodyPr>
            <a:normAutofit/>
          </a:bodyPr>
          <a:lstStyle/>
          <a:p>
            <a:pPr marL="0" indent="0" algn="ctr">
              <a:lnSpc>
                <a:spcPct val="150000"/>
              </a:lnSpc>
              <a:buNone/>
              <a:defRPr/>
            </a:pPr>
            <a:r>
              <a:rPr lang="fr-BE" sz="2400" dirty="0">
                <a:latin typeface="Poppins" panose="00000500000000000000" pitchFamily="2" charset="0"/>
                <a:cs typeface="Poppins" panose="00000500000000000000" pitchFamily="2" charset="0"/>
              </a:rPr>
              <a:t>Pour calculer l’indice composite, </a:t>
            </a:r>
            <a:r>
              <a:rPr lang="fr-BE" sz="2400" b="1" dirty="0">
                <a:solidFill>
                  <a:srgbClr val="3B8CB3"/>
                </a:solidFill>
                <a:latin typeface="Poppins" panose="00000500000000000000" pitchFamily="2" charset="0"/>
                <a:cs typeface="Poppins" panose="00000500000000000000" pitchFamily="2" charset="0"/>
              </a:rPr>
              <a:t>on multiplie </a:t>
            </a:r>
            <a:r>
              <a:rPr lang="fr-BE" sz="2400" dirty="0">
                <a:latin typeface="Poppins" panose="00000500000000000000" pitchFamily="2" charset="0"/>
                <a:cs typeface="Poppins" panose="00000500000000000000" pitchFamily="2" charset="0"/>
              </a:rPr>
              <a:t>les 8 coefficients entre eux</a:t>
            </a:r>
          </a:p>
          <a:p>
            <a:pPr marL="0" indent="0" algn="ctr">
              <a:buNone/>
              <a:defRPr/>
            </a:pPr>
            <a:endParaRPr lang="fr-BE" sz="2400" dirty="0">
              <a:latin typeface="Poppins" panose="00000500000000000000" pitchFamily="2" charset="0"/>
              <a:cs typeface="Poppins" panose="00000500000000000000" pitchFamily="2" charset="0"/>
              <a:sym typeface="Wingdings" panose="05000000000000000000" pitchFamily="2" charset="2"/>
            </a:endParaRPr>
          </a:p>
          <a:p>
            <a:pPr marL="0" indent="0" algn="ctr">
              <a:buNone/>
              <a:defRPr/>
            </a:pPr>
            <a:r>
              <a:rPr lang="fr-BE" sz="2400" b="1" dirty="0">
                <a:solidFill>
                  <a:srgbClr val="3B8CB3"/>
                </a:solidFill>
                <a:latin typeface="Poppins" panose="00000500000000000000" pitchFamily="2" charset="0"/>
                <a:cs typeface="Poppins" panose="00000500000000000000" pitchFamily="2" charset="0"/>
                <a:sym typeface="Wingdings" panose="05000000000000000000" pitchFamily="2" charset="2"/>
              </a:rPr>
              <a:t>Exemple</a:t>
            </a:r>
            <a:r>
              <a:rPr lang="fr-BE" sz="2400" dirty="0">
                <a:solidFill>
                  <a:srgbClr val="3B8CB3"/>
                </a:solidFill>
                <a:latin typeface="Poppins" panose="00000500000000000000" pitchFamily="2" charset="0"/>
                <a:cs typeface="Poppins" panose="00000500000000000000" pitchFamily="2" charset="0"/>
                <a:sym typeface="Wingdings" panose="05000000000000000000" pitchFamily="2" charset="2"/>
              </a:rPr>
              <a:t> </a:t>
            </a:r>
            <a:r>
              <a:rPr lang="fr-BE" sz="2400" dirty="0">
                <a:latin typeface="Poppins" panose="00000500000000000000" pitchFamily="2" charset="0"/>
                <a:cs typeface="Poppins" panose="00000500000000000000" pitchFamily="2" charset="0"/>
                <a:sym typeface="Wingdings" panose="05000000000000000000" pitchFamily="2" charset="2"/>
              </a:rPr>
              <a:t>: 1,5 X 1,23 X 1,19 X 1,27 X 1 X 1 X 1 = </a:t>
            </a:r>
            <a:r>
              <a:rPr lang="fr-BE" sz="2400" b="1" dirty="0">
                <a:latin typeface="Poppins" panose="00000500000000000000" pitchFamily="2" charset="0"/>
                <a:cs typeface="Poppins" panose="00000500000000000000" pitchFamily="2" charset="0"/>
                <a:sym typeface="Wingdings" panose="05000000000000000000" pitchFamily="2" charset="2"/>
              </a:rPr>
              <a:t>2,7883485</a:t>
            </a:r>
          </a:p>
          <a:p>
            <a:pPr marL="0" indent="0" algn="ctr">
              <a:buNone/>
              <a:defRPr/>
            </a:pPr>
            <a:endParaRPr lang="fr-BE" sz="2400" dirty="0">
              <a:latin typeface="Poppins" panose="00000500000000000000" pitchFamily="2" charset="0"/>
              <a:cs typeface="Poppins" panose="00000500000000000000" pitchFamily="2" charset="0"/>
            </a:endParaRPr>
          </a:p>
          <a:p>
            <a:pPr marL="0" indent="0" algn="ctr">
              <a:buNone/>
              <a:defRPr/>
            </a:pPr>
            <a:endParaRPr lang="fr-BE" sz="2400" dirty="0">
              <a:latin typeface="Poppins" panose="00000500000000000000" pitchFamily="2" charset="0"/>
              <a:cs typeface="Poppins" panose="00000500000000000000" pitchFamily="2" charset="0"/>
            </a:endParaRPr>
          </a:p>
          <a:p>
            <a:pPr marL="0" indent="0" algn="ctr">
              <a:buNone/>
              <a:defRPr/>
            </a:pPr>
            <a:r>
              <a:rPr lang="fr-BE" sz="2400" b="1" dirty="0">
                <a:solidFill>
                  <a:srgbClr val="00B050"/>
                </a:solidFill>
                <a:latin typeface="Poppins" panose="00000500000000000000" pitchFamily="2" charset="0"/>
                <a:cs typeface="Poppins" panose="00000500000000000000" pitchFamily="2" charset="0"/>
              </a:rPr>
              <a:t> </a:t>
            </a:r>
            <a:r>
              <a:rPr lang="fr-BE" sz="2400" b="1" dirty="0">
                <a:solidFill>
                  <a:schemeClr val="bg2">
                    <a:lumMod val="25000"/>
                  </a:schemeClr>
                </a:solidFill>
                <a:latin typeface="Poppins" panose="00000500000000000000" pitchFamily="2" charset="0"/>
                <a:cs typeface="Poppins" panose="00000500000000000000" pitchFamily="2" charset="0"/>
              </a:rPr>
              <a:t>On peut alors procéder au classement des élèves</a:t>
            </a:r>
          </a:p>
          <a:p>
            <a:pPr marL="0" indent="0">
              <a:buNone/>
            </a:pPr>
            <a:endParaRPr lang="fr-BE" dirty="0"/>
          </a:p>
        </p:txBody>
      </p:sp>
      <p:pic>
        <p:nvPicPr>
          <p:cNvPr id="5" name="Image 4">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224678181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823302" y="951818"/>
            <a:ext cx="7269820"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BE" altLang="fr-FR" sz="4000" b="1" dirty="0">
                <a:latin typeface="Poppins"/>
                <a:ea typeface="+mj-ea"/>
              </a:rPr>
              <a:t>Les étapes du classement</a:t>
            </a:r>
          </a:p>
        </p:txBody>
      </p:sp>
      <p:grpSp>
        <p:nvGrpSpPr>
          <p:cNvPr id="9" name="Groupe 8"/>
          <p:cNvGrpSpPr/>
          <p:nvPr/>
        </p:nvGrpSpPr>
        <p:grpSpPr>
          <a:xfrm>
            <a:off x="1840465" y="1979476"/>
            <a:ext cx="9105038" cy="646331"/>
            <a:chOff x="364966" y="1397466"/>
            <a:chExt cx="8497094" cy="646331"/>
          </a:xfrm>
        </p:grpSpPr>
        <p:sp>
          <p:nvSpPr>
            <p:cNvPr id="7" name="ZoneTexte 6"/>
            <p:cNvSpPr txBox="1"/>
            <p:nvPr/>
          </p:nvSpPr>
          <p:spPr>
            <a:xfrm>
              <a:off x="819784" y="1467784"/>
              <a:ext cx="8042276" cy="400110"/>
            </a:xfrm>
            <a:prstGeom prst="rect">
              <a:avLst/>
            </a:prstGeom>
            <a:solidFill>
              <a:schemeClr val="bg1">
                <a:lumMod val="85000"/>
              </a:schemeClr>
            </a:solidFill>
          </p:spPr>
          <p:txBody>
            <a:bodyPr wrap="square" rtlCol="0">
              <a:spAutoFit/>
            </a:bodyPr>
            <a:lstStyle/>
            <a:p>
              <a:pPr marL="179388"/>
              <a:r>
                <a:rPr lang="fr-BE" sz="2000" b="1" dirty="0">
                  <a:latin typeface="Poppins" panose="00000500000000000000" pitchFamily="2" charset="0"/>
                  <a:cs typeface="Poppins" panose="00000500000000000000" pitchFamily="2" charset="0"/>
                </a:rPr>
                <a:t>Le classement de l’école </a:t>
              </a:r>
              <a:r>
                <a:rPr lang="fr-BE" sz="2000" dirty="0">
                  <a:latin typeface="Poppins" panose="00000500000000000000" pitchFamily="2" charset="0"/>
                  <a:cs typeface="Poppins" panose="00000500000000000000" pitchFamily="2" charset="0"/>
                </a:rPr>
                <a:t>(attribue 80% des places disponibles)</a:t>
              </a:r>
            </a:p>
          </p:txBody>
        </p:sp>
        <p:grpSp>
          <p:nvGrpSpPr>
            <p:cNvPr id="6" name="Groupe 5"/>
            <p:cNvGrpSpPr/>
            <p:nvPr/>
          </p:nvGrpSpPr>
          <p:grpSpPr>
            <a:xfrm>
              <a:off x="364966" y="1397466"/>
              <a:ext cx="556260" cy="646331"/>
              <a:chOff x="413862" y="514350"/>
              <a:chExt cx="556260" cy="646331"/>
            </a:xfrm>
          </p:grpSpPr>
          <p:sp>
            <p:nvSpPr>
              <p:cNvPr id="3" name="Ellipse 2"/>
              <p:cNvSpPr/>
              <p:nvPr/>
            </p:nvSpPr>
            <p:spPr>
              <a:xfrm>
                <a:off x="413862" y="514350"/>
                <a:ext cx="556260" cy="571500"/>
              </a:xfrm>
              <a:prstGeom prst="ellipse">
                <a:avLst/>
              </a:prstGeom>
              <a:solidFill>
                <a:srgbClr val="77B4D3"/>
              </a:solidFill>
              <a:ln>
                <a:solidFill>
                  <a:srgbClr val="3B8C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ZoneTexte 3"/>
              <p:cNvSpPr txBox="1"/>
              <p:nvPr/>
            </p:nvSpPr>
            <p:spPr>
              <a:xfrm>
                <a:off x="515304" y="514350"/>
                <a:ext cx="377824" cy="646331"/>
              </a:xfrm>
              <a:prstGeom prst="rect">
                <a:avLst/>
              </a:prstGeom>
              <a:noFill/>
            </p:spPr>
            <p:txBody>
              <a:bodyPr wrap="square" rtlCol="0">
                <a:spAutoFit/>
              </a:bodyPr>
              <a:lstStyle/>
              <a:p>
                <a:r>
                  <a:rPr lang="fr-BE" sz="3600" b="1" dirty="0">
                    <a:solidFill>
                      <a:schemeClr val="tx1">
                        <a:lumMod val="85000"/>
                        <a:lumOff val="15000"/>
                      </a:schemeClr>
                    </a:solidFill>
                    <a:latin typeface="Poppins" panose="00000500000000000000" pitchFamily="2" charset="0"/>
                    <a:cs typeface="Poppins" panose="00000500000000000000" pitchFamily="2" charset="0"/>
                  </a:rPr>
                  <a:t>1</a:t>
                </a:r>
              </a:p>
            </p:txBody>
          </p:sp>
        </p:grpSp>
      </p:grpSp>
      <p:sp>
        <p:nvSpPr>
          <p:cNvPr id="11" name="Rectangle 10"/>
          <p:cNvSpPr/>
          <p:nvPr/>
        </p:nvSpPr>
        <p:spPr>
          <a:xfrm>
            <a:off x="823302" y="2707547"/>
            <a:ext cx="10190440" cy="3493264"/>
          </a:xfrm>
          <a:prstGeom prst="rect">
            <a:avLst/>
          </a:prstGeom>
        </p:spPr>
        <p:txBody>
          <a:bodyPr wrap="square">
            <a:spAutoFit/>
          </a:bodyPr>
          <a:lstStyle/>
          <a:p>
            <a:pPr marL="857250" lvl="1" indent="-457200" algn="just">
              <a:lnSpc>
                <a:spcPct val="150000"/>
              </a:lnSpc>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Attribution de </a:t>
            </a:r>
            <a:r>
              <a:rPr lang="fr-BE" sz="1600" b="1" dirty="0">
                <a:solidFill>
                  <a:prstClr val="black"/>
                </a:solidFill>
                <a:latin typeface="Poppins" panose="00000500000000000000" pitchFamily="2" charset="0"/>
                <a:cs typeface="Poppins" panose="00000500000000000000" pitchFamily="2" charset="0"/>
              </a:rPr>
              <a:t>49,4%</a:t>
            </a:r>
            <a:r>
              <a:rPr lang="fr-BE" sz="1600" dirty="0">
                <a:solidFill>
                  <a:prstClr val="black"/>
                </a:solidFill>
                <a:latin typeface="Poppins" panose="00000500000000000000" pitchFamily="2" charset="0"/>
                <a:cs typeface="Poppins" panose="00000500000000000000" pitchFamily="2" charset="0"/>
              </a:rPr>
              <a:t> des places aux élèves prioritaires dans l’ordre des priorités (de la plus forte à la moins forte) ;</a:t>
            </a:r>
          </a:p>
          <a:p>
            <a:pPr marL="857250" lvl="1" indent="-457200" algn="just">
              <a:lnSpc>
                <a:spcPct val="150000"/>
              </a:lnSpc>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Attribution de </a:t>
            </a:r>
            <a:r>
              <a:rPr lang="fr-BE" sz="1600" b="1" dirty="0">
                <a:solidFill>
                  <a:prstClr val="black"/>
                </a:solidFill>
                <a:latin typeface="Poppins" panose="00000500000000000000" pitchFamily="2" charset="0"/>
                <a:cs typeface="Poppins" panose="00000500000000000000" pitchFamily="2" charset="0"/>
              </a:rPr>
              <a:t>20,4%</a:t>
            </a:r>
            <a:r>
              <a:rPr lang="fr-BE" sz="1600" dirty="0">
                <a:solidFill>
                  <a:prstClr val="black"/>
                </a:solidFill>
                <a:latin typeface="Poppins" panose="00000500000000000000" pitchFamily="2" charset="0"/>
                <a:cs typeface="Poppins" panose="00000500000000000000" pitchFamily="2" charset="0"/>
              </a:rPr>
              <a:t> des places disponibles aux élèves issus d’une école primaire ISEF (école moins favorisée)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Si le quota de 20,4%</a:t>
            </a:r>
            <a:r>
              <a:rPr lang="fr-BE" sz="1600" b="1" dirty="0">
                <a:solidFill>
                  <a:prstClr val="black"/>
                </a:solidFill>
                <a:latin typeface="Poppins" panose="00000500000000000000" pitchFamily="2" charset="0"/>
                <a:cs typeface="Poppins" panose="00000500000000000000" pitchFamily="2" charset="0"/>
              </a:rPr>
              <a:t> </a:t>
            </a:r>
            <a:r>
              <a:rPr lang="fr-BE" sz="1600" dirty="0">
                <a:solidFill>
                  <a:prstClr val="black"/>
                </a:solidFill>
                <a:latin typeface="Poppins" panose="00000500000000000000" pitchFamily="2" charset="0"/>
                <a:cs typeface="Poppins" panose="00000500000000000000" pitchFamily="2" charset="0"/>
              </a:rPr>
              <a:t>d’élèves ISEF a été atteint, l’école attribue </a:t>
            </a:r>
            <a:r>
              <a:rPr lang="fr-BE" sz="1600" b="1" dirty="0">
                <a:solidFill>
                  <a:prstClr val="black"/>
                </a:solidFill>
                <a:latin typeface="Poppins" panose="00000500000000000000" pitchFamily="2" charset="0"/>
                <a:cs typeface="Poppins" panose="00000500000000000000" pitchFamily="2" charset="0"/>
              </a:rPr>
              <a:t>10,2%</a:t>
            </a:r>
            <a:r>
              <a:rPr lang="fr-BE" sz="1600" dirty="0">
                <a:solidFill>
                  <a:prstClr val="black"/>
                </a:solidFill>
                <a:latin typeface="Poppins" panose="00000500000000000000" pitchFamily="2" charset="0"/>
                <a:cs typeface="Poppins" panose="00000500000000000000" pitchFamily="2" charset="0"/>
              </a:rPr>
              <a:t> de places à des élèves NON-ISEF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Attribution des places aux élèves prioritaires qui n’auraient pas été repris parmi le solde de 49,4%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Attribution du solde des 80% des places, uniquement sur base de l’indice composite</a:t>
            </a: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13266115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65613" y="3121574"/>
            <a:ext cx="8378886" cy="2748445"/>
          </a:xfrm>
          <a:prstGeom prst="rect">
            <a:avLst/>
          </a:prstGeom>
        </p:spPr>
        <p:txBody>
          <a:bodyPr wrap="square">
            <a:spAutoFit/>
          </a:bodyPr>
          <a:lstStyle/>
          <a:p>
            <a:pPr lvl="0" eaLnBrk="1" hangingPunct="1">
              <a:spcBef>
                <a:spcPct val="20000"/>
              </a:spcBef>
              <a:defRPr/>
            </a:pPr>
            <a:endParaRPr lang="fr-BE" sz="500" dirty="0">
              <a:solidFill>
                <a:prstClr val="black"/>
              </a:solidFill>
              <a:latin typeface="Calibri"/>
            </a:endParaRP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Complète, si possible, le solde de 20,4% d’élèves issus d’écoles primaires  ISEF ou le solde de 10,2% d’élèves non ISEF (uniquement avec des 2</a:t>
            </a:r>
            <a:r>
              <a:rPr lang="fr-BE" sz="1600" baseline="30000" dirty="0">
                <a:solidFill>
                  <a:prstClr val="black"/>
                </a:solidFill>
                <a:latin typeface="Poppins" panose="00000500000000000000" pitchFamily="2" charset="0"/>
                <a:cs typeface="Poppins" panose="00000500000000000000" pitchFamily="2" charset="0"/>
              </a:rPr>
              <a:t>e</a:t>
            </a:r>
            <a:r>
              <a:rPr lang="fr-BE" sz="1600" dirty="0">
                <a:solidFill>
                  <a:prstClr val="black"/>
                </a:solidFill>
                <a:latin typeface="Poppins" panose="00000500000000000000" pitchFamily="2" charset="0"/>
                <a:cs typeface="Poppins" panose="00000500000000000000" pitchFamily="2" charset="0"/>
              </a:rPr>
              <a:t> préférences) ;</a:t>
            </a: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Uniquement dans les écoles correspondant à la 1</a:t>
            </a:r>
            <a:r>
              <a:rPr lang="fr-BE" sz="1600" baseline="30000" dirty="0">
                <a:solidFill>
                  <a:prstClr val="black"/>
                </a:solidFill>
                <a:latin typeface="Poppins" panose="00000500000000000000" pitchFamily="2" charset="0"/>
                <a:cs typeface="Poppins" panose="00000500000000000000" pitchFamily="2" charset="0"/>
              </a:rPr>
              <a:t>re</a:t>
            </a:r>
            <a:r>
              <a:rPr lang="fr-BE" sz="1600" dirty="0">
                <a:solidFill>
                  <a:prstClr val="black"/>
                </a:solidFill>
                <a:latin typeface="Poppins" panose="00000500000000000000" pitchFamily="2" charset="0"/>
                <a:cs typeface="Poppins" panose="00000500000000000000" pitchFamily="2" charset="0"/>
              </a:rPr>
              <a:t> préférence, attribue les places aux élèves prioritaires qui n’auraient pas obtenu de places à l’issue du classement de l’école</a:t>
            </a: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Attribue le solde de 102% </a:t>
            </a:r>
            <a:r>
              <a:rPr lang="fr-BE" sz="1600" dirty="0">
                <a:latin typeface="Poppins" panose="00000500000000000000" pitchFamily="2" charset="0"/>
                <a:cs typeface="Poppins" panose="00000500000000000000" pitchFamily="2" charset="0"/>
              </a:rPr>
              <a:t>des places, uniquement sur base de l’indice composite</a:t>
            </a:r>
            <a:endParaRPr lang="fr-BE" sz="2000" dirty="0">
              <a:solidFill>
                <a:prstClr val="black"/>
              </a:solidFill>
              <a:latin typeface="Calibri"/>
            </a:endParaRPr>
          </a:p>
        </p:txBody>
      </p:sp>
      <p:grpSp>
        <p:nvGrpSpPr>
          <p:cNvPr id="4" name="Groupe 3"/>
          <p:cNvGrpSpPr/>
          <p:nvPr/>
        </p:nvGrpSpPr>
        <p:grpSpPr>
          <a:xfrm>
            <a:off x="1723820" y="932575"/>
            <a:ext cx="8573671" cy="880310"/>
            <a:chOff x="288389" y="1391013"/>
            <a:chExt cx="8573671" cy="880310"/>
          </a:xfrm>
        </p:grpSpPr>
        <p:sp>
          <p:nvSpPr>
            <p:cNvPr id="6" name="ZoneTexte 5"/>
            <p:cNvSpPr txBox="1"/>
            <p:nvPr/>
          </p:nvSpPr>
          <p:spPr>
            <a:xfrm>
              <a:off x="819784" y="1467784"/>
              <a:ext cx="8042276" cy="646331"/>
            </a:xfrm>
            <a:prstGeom prst="rect">
              <a:avLst/>
            </a:prstGeom>
            <a:solidFill>
              <a:schemeClr val="bg1">
                <a:lumMod val="85000"/>
              </a:schemeClr>
            </a:solidFill>
            <a:ln>
              <a:noFill/>
            </a:ln>
          </p:spPr>
          <p:txBody>
            <a:bodyPr wrap="square" rtlCol="0">
              <a:spAutoFit/>
            </a:bodyPr>
            <a:lstStyle/>
            <a:p>
              <a:pPr algn="ctr"/>
              <a:r>
                <a:rPr lang="fr-BE" sz="2000" b="1" dirty="0">
                  <a:latin typeface="Poppins" panose="00000500000000000000" pitchFamily="2" charset="0"/>
                  <a:cs typeface="Poppins" panose="00000500000000000000" pitchFamily="2" charset="0"/>
                </a:rPr>
                <a:t>Le classement de la </a:t>
              </a:r>
              <a:r>
                <a:rPr lang="fr-BE" sz="2000" b="1" dirty="0" err="1">
                  <a:latin typeface="Poppins" panose="00000500000000000000" pitchFamily="2" charset="0"/>
                  <a:cs typeface="Poppins" panose="00000500000000000000" pitchFamily="2" charset="0"/>
                </a:rPr>
                <a:t>CoGI</a:t>
              </a:r>
              <a:r>
                <a:rPr lang="fr-BE" sz="2000" b="1" dirty="0">
                  <a:latin typeface="Poppins" panose="00000500000000000000" pitchFamily="2" charset="0"/>
                  <a:cs typeface="Poppins" panose="00000500000000000000" pitchFamily="2" charset="0"/>
                </a:rPr>
                <a:t> </a:t>
              </a:r>
            </a:p>
            <a:p>
              <a:pPr algn="ctr"/>
              <a:r>
                <a:rPr lang="fr-BE" sz="1600" dirty="0">
                  <a:latin typeface="Poppins" panose="00000500000000000000" pitchFamily="2" charset="0"/>
                  <a:cs typeface="Poppins" panose="00000500000000000000" pitchFamily="2" charset="0"/>
                </a:rPr>
                <a:t>(complète jusqu’à 102% des places disponibles)</a:t>
              </a:r>
            </a:p>
          </p:txBody>
        </p:sp>
        <p:grpSp>
          <p:nvGrpSpPr>
            <p:cNvPr id="7" name="Groupe 6"/>
            <p:cNvGrpSpPr/>
            <p:nvPr/>
          </p:nvGrpSpPr>
          <p:grpSpPr>
            <a:xfrm>
              <a:off x="288389" y="1391013"/>
              <a:ext cx="872030" cy="880310"/>
              <a:chOff x="337285" y="507897"/>
              <a:chExt cx="872030" cy="880310"/>
            </a:xfrm>
          </p:grpSpPr>
          <p:sp>
            <p:nvSpPr>
              <p:cNvPr id="8" name="Ellipse 7"/>
              <p:cNvSpPr/>
              <p:nvPr/>
            </p:nvSpPr>
            <p:spPr>
              <a:xfrm>
                <a:off x="337285" y="507897"/>
                <a:ext cx="872030" cy="880310"/>
              </a:xfrm>
              <a:prstGeom prst="ellipse">
                <a:avLst/>
              </a:prstGeom>
              <a:solidFill>
                <a:srgbClr val="77B4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496647" y="600628"/>
                <a:ext cx="377824" cy="707886"/>
              </a:xfrm>
              <a:prstGeom prst="rect">
                <a:avLst/>
              </a:prstGeom>
              <a:noFill/>
              <a:ln>
                <a:noFill/>
              </a:ln>
            </p:spPr>
            <p:txBody>
              <a:bodyPr wrap="square" rtlCol="0">
                <a:spAutoFit/>
              </a:bodyPr>
              <a:lstStyle/>
              <a:p>
                <a:r>
                  <a:rPr lang="fr-BE" sz="4000" b="1" dirty="0">
                    <a:solidFill>
                      <a:schemeClr val="tx1">
                        <a:lumMod val="85000"/>
                        <a:lumOff val="15000"/>
                      </a:schemeClr>
                    </a:solidFill>
                    <a:latin typeface="Poppins" panose="00000500000000000000" pitchFamily="2" charset="0"/>
                    <a:cs typeface="Poppins" panose="00000500000000000000" pitchFamily="2" charset="0"/>
                  </a:rPr>
                  <a:t>2</a:t>
                </a:r>
              </a:p>
            </p:txBody>
          </p:sp>
        </p:grpSp>
      </p:grpSp>
      <p:grpSp>
        <p:nvGrpSpPr>
          <p:cNvPr id="2" name="Groupe 1"/>
          <p:cNvGrpSpPr/>
          <p:nvPr/>
        </p:nvGrpSpPr>
        <p:grpSpPr>
          <a:xfrm>
            <a:off x="2159835" y="2014924"/>
            <a:ext cx="8245099" cy="775471"/>
            <a:chOff x="720722" y="1233324"/>
            <a:chExt cx="8245099" cy="775471"/>
          </a:xfrm>
        </p:grpSpPr>
        <p:sp>
          <p:nvSpPr>
            <p:cNvPr id="3" name="ZoneTexte 2"/>
            <p:cNvSpPr txBox="1"/>
            <p:nvPr/>
          </p:nvSpPr>
          <p:spPr>
            <a:xfrm>
              <a:off x="969717" y="1362464"/>
              <a:ext cx="7996104" cy="646331"/>
            </a:xfrm>
            <a:prstGeom prst="rect">
              <a:avLst/>
            </a:prstGeom>
            <a:noFill/>
          </p:spPr>
          <p:txBody>
            <a:bodyPr wrap="square" rtlCol="0">
              <a:spAutoFit/>
            </a:bodyPr>
            <a:lstStyle/>
            <a:p>
              <a:pPr algn="ctr"/>
              <a:r>
                <a:rPr lang="fr-BE" dirty="0">
                  <a:solidFill>
                    <a:prstClr val="black"/>
                  </a:solidFill>
                  <a:latin typeface="Poppins" panose="00000500000000000000" pitchFamily="2" charset="0"/>
                  <a:cs typeface="Poppins" panose="00000500000000000000" pitchFamily="2" charset="0"/>
                </a:rPr>
                <a:t>Concerne uniquement les élèves </a:t>
              </a:r>
              <a:r>
                <a:rPr lang="fr-BE" b="1" dirty="0">
                  <a:solidFill>
                    <a:prstClr val="black"/>
                  </a:solidFill>
                  <a:latin typeface="Poppins" panose="00000500000000000000" pitchFamily="2" charset="0"/>
                  <a:cs typeface="Poppins" panose="00000500000000000000" pitchFamily="2" charset="0"/>
                </a:rPr>
                <a:t>qui n’ont pas obtenu de place dans leur école de 1</a:t>
              </a:r>
              <a:r>
                <a:rPr lang="fr-BE" b="1" baseline="30000" dirty="0">
                  <a:solidFill>
                    <a:prstClr val="black"/>
                  </a:solidFill>
                  <a:latin typeface="Poppins" panose="00000500000000000000" pitchFamily="2" charset="0"/>
                  <a:cs typeface="Poppins" panose="00000500000000000000" pitchFamily="2" charset="0"/>
                </a:rPr>
                <a:t>re</a:t>
              </a:r>
              <a:r>
                <a:rPr lang="fr-BE" b="1" dirty="0">
                  <a:solidFill>
                    <a:prstClr val="black"/>
                  </a:solidFill>
                  <a:latin typeface="Poppins" panose="00000500000000000000" pitchFamily="2" charset="0"/>
                  <a:cs typeface="Poppins" panose="00000500000000000000" pitchFamily="2" charset="0"/>
                </a:rPr>
                <a:t> préférence </a:t>
              </a:r>
              <a:r>
                <a:rPr lang="fr-BE" dirty="0">
                  <a:solidFill>
                    <a:prstClr val="black"/>
                  </a:solidFill>
                  <a:latin typeface="Poppins" panose="00000500000000000000" pitchFamily="2" charset="0"/>
                  <a:cs typeface="Poppins" panose="00000500000000000000" pitchFamily="2" charset="0"/>
                </a:rPr>
                <a:t>suite au classement de l’école</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22" y="1233324"/>
              <a:ext cx="589792" cy="589792"/>
            </a:xfrm>
            <a:prstGeom prst="rect">
              <a:avLst/>
            </a:prstGeom>
          </p:spPr>
        </p:pic>
      </p:grpSp>
      <p:pic>
        <p:nvPicPr>
          <p:cNvPr id="11" name="Image 10">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3187799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Espace réservé du contenu 7"/>
          <p:cNvGraphicFramePr>
            <a:graphicFrameLocks noGrp="1"/>
          </p:cNvGraphicFramePr>
          <p:nvPr>
            <p:ph idx="1"/>
            <p:extLst>
              <p:ext uri="{D42A27DB-BD31-4B8C-83A1-F6EECF244321}">
                <p14:modId xmlns:p14="http://schemas.microsoft.com/office/powerpoint/2010/main" val="3678130980"/>
              </p:ext>
            </p:extLst>
          </p:nvPr>
        </p:nvGraphicFramePr>
        <p:xfrm>
          <a:off x="6262544" y="539712"/>
          <a:ext cx="5364481" cy="5263998"/>
        </p:xfrm>
        <a:graphic>
          <a:graphicData uri="http://schemas.openxmlformats.org/drawingml/2006/table">
            <a:tbl>
              <a:tblPr firstRow="1" firstCol="1" bandRow="1"/>
              <a:tblGrid>
                <a:gridCol w="1258957">
                  <a:extLst>
                    <a:ext uri="{9D8B030D-6E8A-4147-A177-3AD203B41FA5}">
                      <a16:colId xmlns:a16="http://schemas.microsoft.com/office/drawing/2014/main" val="20000"/>
                    </a:ext>
                  </a:extLst>
                </a:gridCol>
                <a:gridCol w="602973">
                  <a:extLst>
                    <a:ext uri="{9D8B030D-6E8A-4147-A177-3AD203B41FA5}">
                      <a16:colId xmlns:a16="http://schemas.microsoft.com/office/drawing/2014/main" val="20001"/>
                    </a:ext>
                  </a:extLst>
                </a:gridCol>
                <a:gridCol w="1118881">
                  <a:extLst>
                    <a:ext uri="{9D8B030D-6E8A-4147-A177-3AD203B41FA5}">
                      <a16:colId xmlns:a16="http://schemas.microsoft.com/office/drawing/2014/main" val="20002"/>
                    </a:ext>
                  </a:extLst>
                </a:gridCol>
                <a:gridCol w="1279763">
                  <a:extLst>
                    <a:ext uri="{9D8B030D-6E8A-4147-A177-3AD203B41FA5}">
                      <a16:colId xmlns:a16="http://schemas.microsoft.com/office/drawing/2014/main" val="20003"/>
                    </a:ext>
                  </a:extLst>
                </a:gridCol>
                <a:gridCol w="1103907">
                  <a:extLst>
                    <a:ext uri="{9D8B030D-6E8A-4147-A177-3AD203B41FA5}">
                      <a16:colId xmlns:a16="http://schemas.microsoft.com/office/drawing/2014/main" val="20004"/>
                    </a:ext>
                  </a:extLst>
                </a:gridCol>
              </a:tblGrid>
              <a:tr h="775471">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PRENOM</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ISEF</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INDICE COMPOSITE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CLASSEMENT</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Mathias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6,26153814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AA70"/>
                    </a:solidFill>
                  </a:tcPr>
                </a:tc>
                <a:extLst>
                  <a:ext uri="{0D108BD9-81ED-4DB2-BD59-A6C34878D82A}">
                    <a16:rowId xmlns:a16="http://schemas.microsoft.com/office/drawing/2014/main" val="10001"/>
                  </a:ext>
                </a:extLst>
              </a:tr>
              <a:tr h="286619">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Alexandre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3,946897494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2"/>
                  </a:ext>
                </a:extLst>
              </a:tr>
              <a:tr h="320388">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Besoins spécifiques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4,24463718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3"/>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Leslie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 prestant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5,18738E+15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4"/>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6,29068869</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5"/>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Hugo</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5,079298541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6"/>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Céline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5,89424121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7"/>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gn="r">
                        <a:lnSpc>
                          <a:spcPct val="107000"/>
                        </a:lnSpc>
                        <a:spcAft>
                          <a:spcPts val="0"/>
                        </a:spcAft>
                      </a:pPr>
                      <a:r>
                        <a:rPr lang="fr-BE" sz="10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5,436378998</a:t>
                      </a:r>
                      <a:endParaRPr lang="fr-BE" sz="1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8"/>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Mélanie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5,12256024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Thomas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4,931865718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Clémentine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4,598731878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97392">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Lydia</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4,305184873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Pascal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3,503955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2,9445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Pauline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2,798975962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5" name="Espace réservé du texte 1"/>
          <p:cNvSpPr>
            <a:spLocks noGrp="1"/>
          </p:cNvSpPr>
          <p:nvPr>
            <p:ph type="body" sz="half" idx="2"/>
          </p:nvPr>
        </p:nvSpPr>
        <p:spPr>
          <a:xfrm>
            <a:off x="532325" y="1543516"/>
            <a:ext cx="5438571" cy="4634846"/>
          </a:xfrm>
        </p:spPr>
        <p:txBody>
          <a:bodyPr>
            <a:normAutofit/>
          </a:bodyPr>
          <a:lstStyle/>
          <a:p>
            <a:pPr algn="just">
              <a:lnSpc>
                <a:spcPct val="150000"/>
              </a:lnSpc>
              <a:spcAft>
                <a:spcPts val="1200"/>
              </a:spcAft>
            </a:pPr>
            <a:r>
              <a:rPr lang="fr-BE" dirty="0">
                <a:latin typeface="Poppins" panose="00000500000000000000" pitchFamily="2" charset="0"/>
                <a:cs typeface="Poppins" panose="00000500000000000000" pitchFamily="2" charset="0"/>
                <a:sym typeface="Wingdings" panose="05000000000000000000" pitchFamily="2" charset="2"/>
              </a:rPr>
              <a:t>Légende : </a:t>
            </a:r>
          </a:p>
          <a:p>
            <a:pPr algn="just">
              <a:lnSpc>
                <a:spcPct val="150000"/>
              </a:lnSpc>
            </a:pPr>
            <a:endParaRPr lang="fr-BE" dirty="0">
              <a:latin typeface="Poppins" panose="00000500000000000000" pitchFamily="2" charset="0"/>
              <a:cs typeface="Poppins" panose="00000500000000000000" pitchFamily="2" charset="0"/>
            </a:endParaRPr>
          </a:p>
          <a:p>
            <a:pPr algn="just">
              <a:lnSpc>
                <a:spcPct val="150000"/>
              </a:lnSpc>
              <a:spcBef>
                <a:spcPts val="3600"/>
              </a:spcBef>
              <a:spcAft>
                <a:spcPts val="1200"/>
              </a:spcAft>
            </a:pPr>
            <a:r>
              <a:rPr lang="fr-BE" dirty="0">
                <a:latin typeface="Poppins" panose="00000500000000000000" pitchFamily="2" charset="0"/>
                <a:cs typeface="Poppins" panose="00000500000000000000" pitchFamily="2" charset="0"/>
              </a:rPr>
              <a:t>Une école a déclaré 10 places disponibles et a reçu 15 demandes durant la période d’inscription : </a:t>
            </a:r>
          </a:p>
          <a:p>
            <a:pPr marL="285750" indent="-285750" algn="just">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L’école est </a:t>
            </a:r>
            <a:r>
              <a:rPr lang="fr-BE" sz="1400" b="1" dirty="0">
                <a:latin typeface="Poppins" panose="00000500000000000000" pitchFamily="2" charset="0"/>
                <a:cs typeface="Poppins" panose="00000500000000000000" pitchFamily="2" charset="0"/>
                <a:sym typeface="Wingdings" panose="05000000000000000000" pitchFamily="2" charset="2"/>
              </a:rPr>
              <a:t>complète </a:t>
            </a:r>
            <a:r>
              <a:rPr lang="fr-BE" sz="1400" dirty="0">
                <a:latin typeface="Poppins" panose="00000500000000000000" pitchFamily="2" charset="0"/>
                <a:cs typeface="Poppins" panose="00000500000000000000" pitchFamily="2" charset="0"/>
                <a:sym typeface="Wingdings" panose="05000000000000000000" pitchFamily="2" charset="2"/>
              </a:rPr>
              <a:t>et doit recourir à un classement</a:t>
            </a:r>
            <a:endParaRPr lang="fr-BE" sz="1400" b="1" dirty="0">
              <a:latin typeface="Poppins" panose="00000500000000000000" pitchFamily="2" charset="0"/>
              <a:cs typeface="Poppins" panose="00000500000000000000" pitchFamily="2" charset="0"/>
              <a:sym typeface="Wingdings" panose="05000000000000000000" pitchFamily="2" charset="2"/>
            </a:endParaRPr>
          </a:p>
          <a:p>
            <a:pPr marL="285750" indent="-285750" algn="just">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Elle attribue 80% des places disponibles = </a:t>
            </a:r>
            <a:r>
              <a:rPr lang="fr-BE" sz="1400" b="1" dirty="0">
                <a:latin typeface="Poppins" panose="00000500000000000000" pitchFamily="2" charset="0"/>
                <a:cs typeface="Poppins" panose="00000500000000000000" pitchFamily="2" charset="0"/>
                <a:sym typeface="Wingdings" panose="05000000000000000000" pitchFamily="2" charset="2"/>
              </a:rPr>
              <a:t>8 places </a:t>
            </a:r>
          </a:p>
          <a:p>
            <a:endParaRPr lang="fr-BE" sz="1400" dirty="0">
              <a:latin typeface="Poppins" panose="00000500000000000000" pitchFamily="2" charset="0"/>
              <a:cs typeface="Poppins" panose="00000500000000000000" pitchFamily="2" charset="0"/>
              <a:sym typeface="Wingdings" panose="05000000000000000000" pitchFamily="2" charset="2"/>
            </a:endParaRPr>
          </a:p>
          <a:p>
            <a:endParaRPr lang="fr-BE" sz="1400" dirty="0">
              <a:latin typeface="Poppins" panose="00000500000000000000" pitchFamily="2" charset="0"/>
              <a:cs typeface="Poppins" panose="00000500000000000000" pitchFamily="2" charset="0"/>
              <a:sym typeface="Wingdings" panose="05000000000000000000" pitchFamily="2" charset="2"/>
            </a:endParaRPr>
          </a:p>
          <a:p>
            <a:pPr marL="742950" lvl="1" indent="-285750">
              <a:spcAft>
                <a:spcPts val="600"/>
              </a:spcAft>
              <a:buClr>
                <a:srgbClr val="3B8CB3"/>
              </a:buClr>
              <a:buFont typeface="Wingdings" panose="05000000000000000000" pitchFamily="2" charset="2"/>
              <a:buChar char="ü"/>
            </a:pPr>
            <a:r>
              <a:rPr lang="fr-BE" dirty="0">
                <a:latin typeface="Poppins" panose="00000500000000000000" pitchFamily="2" charset="0"/>
                <a:cs typeface="Poppins" panose="00000500000000000000" pitchFamily="2" charset="0"/>
                <a:sym typeface="Wingdings" panose="05000000000000000000" pitchFamily="2" charset="2"/>
              </a:rPr>
              <a:t>8 élèves obtiennent une place (en ordre utile)</a:t>
            </a:r>
          </a:p>
          <a:p>
            <a:pPr marL="742950" lvl="1" indent="-285750">
              <a:spcAft>
                <a:spcPts val="600"/>
              </a:spcAft>
              <a:buClr>
                <a:srgbClr val="3B8CB3"/>
              </a:buClr>
              <a:buFont typeface="Wingdings" panose="05000000000000000000" pitchFamily="2" charset="2"/>
              <a:buChar char="ü"/>
            </a:pPr>
            <a:r>
              <a:rPr lang="fr-BE" dirty="0">
                <a:latin typeface="Poppins" panose="00000500000000000000" pitchFamily="2" charset="0"/>
                <a:cs typeface="Poppins" panose="00000500000000000000" pitchFamily="2" charset="0"/>
                <a:sym typeface="Wingdings" panose="05000000000000000000" pitchFamily="2" charset="2"/>
              </a:rPr>
              <a:t>7 élèves seront classés par la </a:t>
            </a:r>
            <a:r>
              <a:rPr lang="fr-BE" dirty="0" err="1">
                <a:latin typeface="Poppins" panose="00000500000000000000" pitchFamily="2" charset="0"/>
                <a:cs typeface="Poppins" panose="00000500000000000000" pitchFamily="2" charset="0"/>
                <a:sym typeface="Wingdings" panose="05000000000000000000" pitchFamily="2" charset="2"/>
              </a:rPr>
              <a:t>CoGI</a:t>
            </a:r>
            <a:r>
              <a:rPr lang="fr-BE" dirty="0">
                <a:latin typeface="Poppins" panose="00000500000000000000" pitchFamily="2" charset="0"/>
                <a:cs typeface="Poppins" panose="00000500000000000000" pitchFamily="2" charset="0"/>
                <a:sym typeface="Wingdings" panose="05000000000000000000" pitchFamily="2" charset="2"/>
              </a:rPr>
              <a:t> (en attente de classement)</a:t>
            </a:r>
            <a:endParaRPr lang="fr-BE" dirty="0">
              <a:sym typeface="Wingdings" panose="05000000000000000000" pitchFamily="2" charset="2"/>
            </a:endParaRPr>
          </a:p>
        </p:txBody>
      </p:sp>
      <p:grpSp>
        <p:nvGrpSpPr>
          <p:cNvPr id="6" name="Groupe 5"/>
          <p:cNvGrpSpPr/>
          <p:nvPr/>
        </p:nvGrpSpPr>
        <p:grpSpPr>
          <a:xfrm>
            <a:off x="532325" y="922885"/>
            <a:ext cx="4959325" cy="400110"/>
            <a:chOff x="-913831" y="847035"/>
            <a:chExt cx="4857586" cy="400110"/>
          </a:xfrm>
        </p:grpSpPr>
        <p:sp>
          <p:nvSpPr>
            <p:cNvPr id="7" name="ZoneTexte 6"/>
            <p:cNvSpPr txBox="1"/>
            <p:nvPr/>
          </p:nvSpPr>
          <p:spPr>
            <a:xfrm>
              <a:off x="-913830" y="847035"/>
              <a:ext cx="4857585" cy="400110"/>
            </a:xfrm>
            <a:prstGeom prst="rect">
              <a:avLst/>
            </a:prstGeom>
            <a:solidFill>
              <a:schemeClr val="bg1">
                <a:lumMod val="85000"/>
              </a:schemeClr>
            </a:solidFill>
          </p:spPr>
          <p:txBody>
            <a:bodyPr wrap="square" rtlCol="0">
              <a:spAutoFit/>
            </a:bodyPr>
            <a:lstStyle/>
            <a:p>
              <a:pPr marL="179388"/>
              <a:r>
                <a:rPr lang="fr-BE" sz="2000" dirty="0">
                  <a:latin typeface="Poppins" panose="00000500000000000000" pitchFamily="2" charset="0"/>
                  <a:cs typeface="Poppins" panose="00000500000000000000" pitchFamily="2" charset="0"/>
                </a:rPr>
                <a:t>Le classement de l’école – exemple </a:t>
              </a:r>
            </a:p>
          </p:txBody>
        </p:sp>
        <p:sp>
          <p:nvSpPr>
            <p:cNvPr id="8" name="Triangle isocèle 7"/>
            <p:cNvSpPr/>
            <p:nvPr/>
          </p:nvSpPr>
          <p:spPr>
            <a:xfrm rot="5400000">
              <a:off x="-1021111" y="954317"/>
              <a:ext cx="400108" cy="185547"/>
            </a:xfrm>
            <a:prstGeom prst="triangle">
              <a:avLst/>
            </a:prstGeom>
            <a:solidFill>
              <a:srgbClr val="3B8C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10" name="Image 9"/>
          <p:cNvPicPr>
            <a:picLocks noChangeAspect="1"/>
          </p:cNvPicPr>
          <p:nvPr/>
        </p:nvPicPr>
        <p:blipFill>
          <a:blip r:embed="rId4">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rot="5400000">
            <a:off x="2683969" y="4633488"/>
            <a:ext cx="614399" cy="614399"/>
          </a:xfrm>
          <a:prstGeom prst="rect">
            <a:avLst/>
          </a:prstGeom>
        </p:spPr>
      </p:pic>
      <p:grpSp>
        <p:nvGrpSpPr>
          <p:cNvPr id="16" name="Groupe 15"/>
          <p:cNvGrpSpPr/>
          <p:nvPr/>
        </p:nvGrpSpPr>
        <p:grpSpPr>
          <a:xfrm>
            <a:off x="1828769" y="1659399"/>
            <a:ext cx="2359183" cy="1321545"/>
            <a:chOff x="243246" y="4790177"/>
            <a:chExt cx="1183218" cy="2101687"/>
          </a:xfrm>
        </p:grpSpPr>
        <p:sp>
          <p:nvSpPr>
            <p:cNvPr id="12" name="ZoneTexte 11"/>
            <p:cNvSpPr txBox="1"/>
            <p:nvPr/>
          </p:nvSpPr>
          <p:spPr>
            <a:xfrm>
              <a:off x="243840" y="4790177"/>
              <a:ext cx="1182624" cy="702688"/>
            </a:xfrm>
            <a:prstGeom prst="rect">
              <a:avLst/>
            </a:prstGeom>
            <a:solidFill>
              <a:schemeClr val="accent2">
                <a:lumMod val="60000"/>
                <a:lumOff val="40000"/>
              </a:schemeClr>
            </a:solidFill>
          </p:spPr>
          <p:txBody>
            <a:bodyPr wrap="square" rtlCol="0">
              <a:spAutoFit/>
            </a:bodyPr>
            <a:lstStyle/>
            <a:p>
              <a:r>
                <a:rPr lang="fr-BE" sz="1100" dirty="0">
                  <a:latin typeface="Poppins" panose="00000500000000000000" pitchFamily="2" charset="0"/>
                  <a:cs typeface="Poppins" panose="00000500000000000000" pitchFamily="2" charset="0"/>
                </a:rPr>
                <a:t>Elèves prioritaires</a:t>
              </a:r>
              <a:endParaRPr lang="fr-BE" sz="1200" dirty="0">
                <a:latin typeface="Poppins" panose="00000500000000000000" pitchFamily="2" charset="0"/>
                <a:cs typeface="Poppins" panose="00000500000000000000" pitchFamily="2" charset="0"/>
              </a:endParaRPr>
            </a:p>
          </p:txBody>
        </p:sp>
        <p:sp>
          <p:nvSpPr>
            <p:cNvPr id="13" name="ZoneTexte 12"/>
            <p:cNvSpPr txBox="1"/>
            <p:nvPr/>
          </p:nvSpPr>
          <p:spPr>
            <a:xfrm>
              <a:off x="243840" y="5156546"/>
              <a:ext cx="1182624" cy="444200"/>
            </a:xfrm>
            <a:prstGeom prst="rect">
              <a:avLst/>
            </a:prstGeom>
            <a:solidFill>
              <a:schemeClr val="accent1"/>
            </a:solidFill>
          </p:spPr>
          <p:txBody>
            <a:bodyPr wrap="square" rtlCol="0">
              <a:spAutoFit/>
            </a:bodyPr>
            <a:lstStyle/>
            <a:p>
              <a:r>
                <a:rPr lang="fr-BE" sz="1100" dirty="0">
                  <a:latin typeface="Poppins" panose="00000500000000000000" pitchFamily="2" charset="0"/>
                  <a:cs typeface="Poppins" panose="00000500000000000000" pitchFamily="2" charset="0"/>
                </a:rPr>
                <a:t>Elèves ISEF</a:t>
              </a:r>
              <a:endParaRPr lang="fr-BE" sz="1200" dirty="0">
                <a:latin typeface="Poppins" panose="00000500000000000000" pitchFamily="2" charset="0"/>
                <a:cs typeface="Poppins" panose="00000500000000000000" pitchFamily="2" charset="0"/>
              </a:endParaRPr>
            </a:p>
          </p:txBody>
        </p:sp>
        <p:sp>
          <p:nvSpPr>
            <p:cNvPr id="14" name="ZoneTexte 13"/>
            <p:cNvSpPr txBox="1"/>
            <p:nvPr/>
          </p:nvSpPr>
          <p:spPr>
            <a:xfrm>
              <a:off x="243246" y="5526711"/>
              <a:ext cx="1183218" cy="731624"/>
            </a:xfrm>
            <a:prstGeom prst="rect">
              <a:avLst/>
            </a:prstGeom>
            <a:solidFill>
              <a:srgbClr val="FFFF89"/>
            </a:solidFill>
          </p:spPr>
          <p:txBody>
            <a:bodyPr wrap="square" rtlCol="0">
              <a:spAutoFit/>
            </a:bodyPr>
            <a:lstStyle/>
            <a:p>
              <a:r>
                <a:rPr lang="fr-BE" sz="1100" dirty="0">
                  <a:latin typeface="Poppins" panose="00000500000000000000" pitchFamily="2" charset="0"/>
                  <a:cs typeface="Poppins" panose="00000500000000000000" pitchFamily="2" charset="0"/>
                </a:rPr>
                <a:t>Elèves non-ISEF</a:t>
              </a:r>
              <a:endParaRPr lang="fr-BE" sz="1200" dirty="0">
                <a:latin typeface="Poppins" panose="00000500000000000000" pitchFamily="2" charset="0"/>
                <a:cs typeface="Poppins" panose="00000500000000000000" pitchFamily="2" charset="0"/>
              </a:endParaRPr>
            </a:p>
          </p:txBody>
        </p:sp>
        <p:sp>
          <p:nvSpPr>
            <p:cNvPr id="15" name="ZoneTexte 14"/>
            <p:cNvSpPr txBox="1"/>
            <p:nvPr/>
          </p:nvSpPr>
          <p:spPr>
            <a:xfrm>
              <a:off x="243246" y="5913120"/>
              <a:ext cx="1183218" cy="978744"/>
            </a:xfrm>
            <a:prstGeom prst="rect">
              <a:avLst/>
            </a:prstGeom>
            <a:solidFill>
              <a:schemeClr val="bg1">
                <a:lumMod val="65000"/>
              </a:schemeClr>
            </a:solidFill>
          </p:spPr>
          <p:txBody>
            <a:bodyPr wrap="square" rtlCol="0">
              <a:spAutoFit/>
            </a:bodyPr>
            <a:lstStyle/>
            <a:p>
              <a:r>
                <a:rPr lang="fr-BE" sz="1100" dirty="0">
                  <a:latin typeface="Poppins" panose="00000500000000000000" pitchFamily="2" charset="0"/>
                  <a:cs typeface="Poppins" panose="00000500000000000000" pitchFamily="2" charset="0"/>
                </a:rPr>
                <a:t>Elèves classés uniquement sur l’indice composite</a:t>
              </a:r>
              <a:endParaRPr lang="fr-BE" sz="1200" dirty="0">
                <a:latin typeface="Poppins" panose="00000500000000000000" pitchFamily="2" charset="0"/>
                <a:cs typeface="Poppins" panose="00000500000000000000" pitchFamily="2" charset="0"/>
              </a:endParaRPr>
            </a:p>
          </p:txBody>
        </p:sp>
      </p:gr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310718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4" name="Espace réservé du contenu 7"/>
          <p:cNvGraphicFramePr>
            <a:graphicFrameLocks noGrp="1"/>
          </p:cNvGraphicFramePr>
          <p:nvPr>
            <p:ph idx="1"/>
            <p:extLst>
              <p:ext uri="{D42A27DB-BD31-4B8C-83A1-F6EECF244321}">
                <p14:modId xmlns:p14="http://schemas.microsoft.com/office/powerpoint/2010/main" val="1774024868"/>
              </p:ext>
            </p:extLst>
          </p:nvPr>
        </p:nvGraphicFramePr>
        <p:xfrm>
          <a:off x="6191408" y="922885"/>
          <a:ext cx="5508000" cy="4906391"/>
        </p:xfrm>
        <a:graphic>
          <a:graphicData uri="http://schemas.openxmlformats.org/drawingml/2006/table">
            <a:tbl>
              <a:tblPr firstRow="1" firstCol="1" bandRow="1"/>
              <a:tblGrid>
                <a:gridCol w="766938">
                  <a:extLst>
                    <a:ext uri="{9D8B030D-6E8A-4147-A177-3AD203B41FA5}">
                      <a16:colId xmlns:a16="http://schemas.microsoft.com/office/drawing/2014/main" val="20000"/>
                    </a:ext>
                  </a:extLst>
                </a:gridCol>
                <a:gridCol w="431006">
                  <a:extLst>
                    <a:ext uri="{9D8B030D-6E8A-4147-A177-3AD203B41FA5}">
                      <a16:colId xmlns:a16="http://schemas.microsoft.com/office/drawing/2014/main" val="20001"/>
                    </a:ext>
                  </a:extLst>
                </a:gridCol>
                <a:gridCol w="830320">
                  <a:extLst>
                    <a:ext uri="{9D8B030D-6E8A-4147-A177-3AD203B41FA5}">
                      <a16:colId xmlns:a16="http://schemas.microsoft.com/office/drawing/2014/main" val="20002"/>
                    </a:ext>
                  </a:extLst>
                </a:gridCol>
                <a:gridCol w="1045820">
                  <a:extLst>
                    <a:ext uri="{9D8B030D-6E8A-4147-A177-3AD203B41FA5}">
                      <a16:colId xmlns:a16="http://schemas.microsoft.com/office/drawing/2014/main" val="20003"/>
                    </a:ext>
                  </a:extLst>
                </a:gridCol>
                <a:gridCol w="1193594">
                  <a:extLst>
                    <a:ext uri="{9D8B030D-6E8A-4147-A177-3AD203B41FA5}">
                      <a16:colId xmlns:a16="http://schemas.microsoft.com/office/drawing/2014/main" val="20004"/>
                    </a:ext>
                  </a:extLst>
                </a:gridCol>
                <a:gridCol w="1240322">
                  <a:extLst>
                    <a:ext uri="{9D8B030D-6E8A-4147-A177-3AD203B41FA5}">
                      <a16:colId xmlns:a16="http://schemas.microsoft.com/office/drawing/2014/main" val="20005"/>
                    </a:ext>
                  </a:extLst>
                </a:gridCol>
              </a:tblGrid>
              <a:tr h="685666">
                <a:tc>
                  <a:txBody>
                    <a:bodyPr/>
                    <a:lstStyle/>
                    <a:p>
                      <a:pPr marL="0" indent="0" algn="ctr">
                        <a:lnSpc>
                          <a:spcPct val="107000"/>
                        </a:lnSpc>
                        <a:spcAft>
                          <a:spcPts val="0"/>
                        </a:spcAft>
                        <a:tabLst>
                          <a:tab pos="628650" algn="l"/>
                        </a:tabLs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PRENOM</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ISEF</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INDICE COMPOSITE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CLASSEMENT</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Mathias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6,26153814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rowSpan="8">
                  <a:txBody>
                    <a:bodyPr/>
                    <a:lstStyle/>
                    <a:p>
                      <a:pPr algn="ctr">
                        <a:lnSpc>
                          <a:spcPct val="107000"/>
                        </a:lnSpc>
                        <a:spcAft>
                          <a:spcPts val="0"/>
                        </a:spcAft>
                      </a:pPr>
                      <a:r>
                        <a:rPr lang="fr-BE" sz="1500" b="1" dirty="0">
                          <a:effectLst/>
                          <a:latin typeface="Calibri" panose="020F0502020204030204" pitchFamily="34" charset="0"/>
                          <a:ea typeface="Calibri" panose="020F0502020204030204" pitchFamily="34" charset="0"/>
                          <a:cs typeface="Times New Roman" panose="02020603050405020304" pitchFamily="18" charset="0"/>
                        </a:rPr>
                        <a:t>CLASSEMENT ECOLE </a:t>
                      </a:r>
                    </a:p>
                  </a:txBody>
                  <a:tcPr marL="42296" marR="4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253427">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Alexandre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3,946897494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2"/>
                  </a:ext>
                </a:extLst>
              </a:tr>
              <a:tr h="283285">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Besoins spécifiques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4,24463718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3"/>
                  </a:ext>
                </a:extLst>
              </a:tr>
              <a:tr h="256720">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Leslie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 prestant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5,18738E+15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4"/>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6,29068869</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5"/>
                  </a:ext>
                </a:extLst>
              </a:tr>
              <a:tr h="256720">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Hugo</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5,079298541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6"/>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Céline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5,89424121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7"/>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5,436378998</a:t>
                      </a:r>
                      <a:endParaRPr lang="fr-BE" sz="1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8"/>
                  </a:ext>
                </a:extLst>
              </a:tr>
              <a:tr h="256720">
                <a:tc>
                  <a:txBody>
                    <a:bodyPr/>
                    <a:lstStyle/>
                    <a:p>
                      <a:pP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Loubna</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gridSpan="2">
                  <a:txBody>
                    <a:bodyPr/>
                    <a:lstStyle/>
                    <a:p>
                      <a:pPr algn="ctr">
                        <a:lnSpc>
                          <a:spcPct val="107000"/>
                        </a:lnSpc>
                        <a:spcAft>
                          <a:spcPts val="0"/>
                        </a:spcAft>
                      </a:pP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2</a:t>
                      </a:r>
                      <a:r>
                        <a:rPr lang="fr-BE" sz="1000" b="1" kern="1200" baseline="300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e</a:t>
                      </a: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 préférence </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hMerge="1">
                  <a:txBody>
                    <a:bodyPr/>
                    <a:lstStyle/>
                    <a:p>
                      <a:endParaRPr lang="fr-BE"/>
                    </a:p>
                  </a:txBody>
                  <a:tcPr/>
                </a:tc>
                <a:tc>
                  <a:txBody>
                    <a:bodyPr/>
                    <a:lstStyle/>
                    <a:p>
                      <a:pPr algn="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5,6119590618</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a:txBody>
                    <a:bodyPr/>
                    <a:lstStyle/>
                    <a:p>
                      <a:pPr algn="ct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9 OU</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rowSpan="8">
                  <a:txBody>
                    <a:bodyPr/>
                    <a:lstStyle/>
                    <a:p>
                      <a:pPr algn="ctr">
                        <a:lnSpc>
                          <a:spcPct val="107000"/>
                        </a:lnSpc>
                        <a:spcAft>
                          <a:spcPts val="0"/>
                        </a:spcAft>
                      </a:pPr>
                      <a:r>
                        <a:rPr lang="fr-BE" sz="15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CLASSEMENT COGI</a:t>
                      </a:r>
                    </a:p>
                  </a:txBody>
                  <a:tcPr marL="42296" marR="4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Mélanie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5,12256024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Thomas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endPar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4,931865718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1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Clémentine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4,598731878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2</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34386">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Lydia</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4,305184873</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3</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Pascal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2</a:t>
                      </a:r>
                      <a:r>
                        <a:rPr lang="fr-BE" sz="1000" b="1" kern="1200" baseline="300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e</a:t>
                      </a: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 préférence </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3,503955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2,9445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2,798975962</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6</a:t>
                      </a:r>
                      <a:endParaRPr lang="fr-BE" sz="1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5" name="Espace réservé du texte 1"/>
          <p:cNvSpPr txBox="1">
            <a:spLocks/>
          </p:cNvSpPr>
          <p:nvPr/>
        </p:nvSpPr>
        <p:spPr>
          <a:xfrm>
            <a:off x="449841" y="1543516"/>
            <a:ext cx="5463864" cy="351690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fr-BE" sz="1600" dirty="0">
                <a:latin typeface="Poppins" panose="00000500000000000000" pitchFamily="2" charset="0"/>
                <a:cs typeface="Poppins" panose="00000500000000000000" pitchFamily="2" charset="0"/>
              </a:rPr>
              <a:t>Rappel : l’école a déclaré 10 places disponibles et a reçu 15 demandes durant la période d’inscription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préférence) </a:t>
            </a:r>
            <a:r>
              <a:rPr lang="fr-BE" sz="1600" b="1" dirty="0">
                <a:latin typeface="Poppins"/>
                <a:cs typeface="Arial" panose="020B0604020202020204" pitchFamily="34" charset="0"/>
                <a:sym typeface="Wingdings" pitchFamily="2" charset="2"/>
              </a:rPr>
              <a:t>→</a:t>
            </a:r>
            <a:r>
              <a:rPr lang="fr-BE" sz="1600" dirty="0">
                <a:latin typeface="Poppins" panose="00000500000000000000" pitchFamily="2" charset="0"/>
                <a:cs typeface="Poppins" panose="00000500000000000000" pitchFamily="2" charset="0"/>
              </a:rPr>
              <a:t> école complète</a:t>
            </a:r>
          </a:p>
          <a:p>
            <a:pPr marL="0" indent="0">
              <a:buNone/>
            </a:pPr>
            <a:endParaRPr lang="fr-BE" sz="1400" dirty="0">
              <a:latin typeface="Poppins" panose="00000500000000000000" pitchFamily="2" charset="0"/>
              <a:cs typeface="Poppins" panose="00000500000000000000" pitchFamily="2" charset="0"/>
            </a:endParaRPr>
          </a:p>
          <a:p>
            <a:pPr marL="285750" indent="-285750">
              <a:lnSpc>
                <a:spcPct val="150000"/>
              </a:lnSpc>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L’école a attribué 80% des places disponibles = 8 places</a:t>
            </a:r>
          </a:p>
          <a:p>
            <a:pPr marL="285750" indent="-285750">
              <a:lnSpc>
                <a:spcPct val="150000"/>
              </a:lnSpc>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La </a:t>
            </a:r>
            <a:r>
              <a:rPr lang="fr-BE" sz="1400" dirty="0" err="1">
                <a:latin typeface="Poppins" panose="00000500000000000000" pitchFamily="2" charset="0"/>
                <a:cs typeface="Poppins" panose="00000500000000000000" pitchFamily="2" charset="0"/>
                <a:sym typeface="Wingdings" panose="05000000000000000000" pitchFamily="2" charset="2"/>
              </a:rPr>
              <a:t>CoGI</a:t>
            </a:r>
            <a:r>
              <a:rPr lang="fr-BE" sz="1400" dirty="0">
                <a:latin typeface="Poppins" panose="00000500000000000000" pitchFamily="2" charset="0"/>
                <a:cs typeface="Poppins" panose="00000500000000000000" pitchFamily="2" charset="0"/>
                <a:sym typeface="Wingdings" panose="05000000000000000000" pitchFamily="2" charset="2"/>
              </a:rPr>
              <a:t> attribue 22% des places disponibles = </a:t>
            </a:r>
            <a:r>
              <a:rPr lang="fr-BE" sz="1400" b="1" dirty="0">
                <a:latin typeface="Poppins" panose="00000500000000000000" pitchFamily="2" charset="0"/>
                <a:cs typeface="Poppins" panose="00000500000000000000" pitchFamily="2" charset="0"/>
                <a:sym typeface="Wingdings" panose="05000000000000000000" pitchFamily="2" charset="2"/>
              </a:rPr>
              <a:t>2 places</a:t>
            </a: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685800" lvl="1">
              <a:spcAft>
                <a:spcPts val="600"/>
              </a:spcAft>
              <a:buClr>
                <a:srgbClr val="3B8CB3"/>
              </a:buClr>
              <a:buFont typeface="Wingdings" panose="05000000000000000000" pitchFamily="2" charset="2"/>
              <a:buChar char="ü"/>
            </a:pPr>
            <a:r>
              <a:rPr lang="fr-BE" sz="1400" dirty="0">
                <a:latin typeface="Poppins" panose="00000500000000000000" pitchFamily="2" charset="0"/>
                <a:cs typeface="Poppins" panose="00000500000000000000" pitchFamily="2" charset="0"/>
                <a:sym typeface="Wingdings" panose="05000000000000000000" pitchFamily="2" charset="2"/>
              </a:rPr>
              <a:t>2 élèves obtiennent une place lors du classement de la </a:t>
            </a:r>
            <a:r>
              <a:rPr lang="fr-BE" sz="1400" dirty="0" err="1">
                <a:latin typeface="Poppins" panose="00000500000000000000" pitchFamily="2" charset="0"/>
                <a:cs typeface="Poppins" panose="00000500000000000000" pitchFamily="2" charset="0"/>
                <a:sym typeface="Wingdings" panose="05000000000000000000" pitchFamily="2" charset="2"/>
              </a:rPr>
              <a:t>CoGI</a:t>
            </a:r>
            <a:r>
              <a:rPr lang="fr-BE" sz="1400" dirty="0">
                <a:latin typeface="Poppins" panose="00000500000000000000" pitchFamily="2" charset="0"/>
                <a:cs typeface="Poppins" panose="00000500000000000000" pitchFamily="2" charset="0"/>
                <a:sym typeface="Wingdings" panose="05000000000000000000" pitchFamily="2" charset="2"/>
              </a:rPr>
              <a:t> (en ordre utile)</a:t>
            </a:r>
          </a:p>
          <a:p>
            <a:pPr marL="685800" lvl="1">
              <a:spcAft>
                <a:spcPts val="600"/>
              </a:spcAft>
              <a:buClr>
                <a:srgbClr val="3B8CB3"/>
              </a:buClr>
              <a:buFont typeface="Wingdings" panose="05000000000000000000" pitchFamily="2" charset="2"/>
              <a:buChar char="ü"/>
            </a:pPr>
            <a:r>
              <a:rPr lang="fr-BE" sz="1400" dirty="0">
                <a:latin typeface="Poppins" panose="00000500000000000000" pitchFamily="2" charset="0"/>
                <a:cs typeface="Poppins" panose="00000500000000000000" pitchFamily="2" charset="0"/>
                <a:sym typeface="Wingdings" panose="05000000000000000000" pitchFamily="2" charset="2"/>
              </a:rPr>
              <a:t>Les autres élèves sont classés en liste d’attente</a:t>
            </a:r>
            <a:endParaRPr lang="fr-BE" sz="2000" dirty="0">
              <a:latin typeface="Poppins" panose="00000500000000000000" pitchFamily="2" charset="0"/>
              <a:cs typeface="Poppins" panose="00000500000000000000" pitchFamily="2" charset="0"/>
              <a:sym typeface="Wingdings" panose="05000000000000000000" pitchFamily="2" charset="2"/>
            </a:endParaRPr>
          </a:p>
        </p:txBody>
      </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grpSp>
        <p:nvGrpSpPr>
          <p:cNvPr id="18" name="Groupe 17"/>
          <p:cNvGrpSpPr/>
          <p:nvPr/>
        </p:nvGrpSpPr>
        <p:grpSpPr>
          <a:xfrm>
            <a:off x="532325" y="922885"/>
            <a:ext cx="5572384" cy="400110"/>
            <a:chOff x="-913831" y="847035"/>
            <a:chExt cx="4857586" cy="400110"/>
          </a:xfrm>
        </p:grpSpPr>
        <p:sp>
          <p:nvSpPr>
            <p:cNvPr id="19" name="ZoneTexte 18"/>
            <p:cNvSpPr txBox="1"/>
            <p:nvPr/>
          </p:nvSpPr>
          <p:spPr>
            <a:xfrm>
              <a:off x="-913830" y="847035"/>
              <a:ext cx="4857585" cy="400110"/>
            </a:xfrm>
            <a:prstGeom prst="rect">
              <a:avLst/>
            </a:prstGeom>
            <a:solidFill>
              <a:schemeClr val="bg1">
                <a:lumMod val="85000"/>
              </a:schemeClr>
            </a:solidFill>
          </p:spPr>
          <p:txBody>
            <a:bodyPr wrap="square" rtlCol="0">
              <a:spAutoFit/>
            </a:bodyPr>
            <a:lstStyle/>
            <a:p>
              <a:pPr marL="179388"/>
              <a:r>
                <a:rPr lang="fr-BE" sz="2000" dirty="0">
                  <a:latin typeface="Poppins" panose="00000500000000000000" pitchFamily="2" charset="0"/>
                  <a:cs typeface="Poppins" panose="00000500000000000000" pitchFamily="2" charset="0"/>
                </a:rPr>
                <a:t>Le classement de la </a:t>
              </a:r>
              <a:r>
                <a:rPr lang="fr-BE" sz="2000" dirty="0" err="1">
                  <a:latin typeface="Poppins" panose="00000500000000000000" pitchFamily="2" charset="0"/>
                  <a:cs typeface="Poppins" panose="00000500000000000000" pitchFamily="2" charset="0"/>
                </a:rPr>
                <a:t>CoGI</a:t>
              </a:r>
              <a:r>
                <a:rPr lang="fr-BE" sz="2000" dirty="0">
                  <a:latin typeface="Poppins" panose="00000500000000000000" pitchFamily="2" charset="0"/>
                  <a:cs typeface="Poppins" panose="00000500000000000000" pitchFamily="2" charset="0"/>
                </a:rPr>
                <a:t> – exemple </a:t>
              </a:r>
            </a:p>
          </p:txBody>
        </p:sp>
        <p:sp>
          <p:nvSpPr>
            <p:cNvPr id="20" name="Triangle isocèle 19"/>
            <p:cNvSpPr/>
            <p:nvPr/>
          </p:nvSpPr>
          <p:spPr>
            <a:xfrm rot="5400000">
              <a:off x="-1021111" y="954317"/>
              <a:ext cx="400108" cy="185547"/>
            </a:xfrm>
            <a:prstGeom prst="triangle">
              <a:avLst/>
            </a:prstGeom>
            <a:solidFill>
              <a:srgbClr val="3B8C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21" name="Image 20"/>
          <p:cNvPicPr>
            <a:picLocks noChangeAspect="1"/>
          </p:cNvPicPr>
          <p:nvPr/>
        </p:nvPicPr>
        <p:blipFill>
          <a:blip r:embed="rId5">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rot="5400000">
            <a:off x="2683969" y="3924078"/>
            <a:ext cx="614399" cy="614399"/>
          </a:xfrm>
          <a:prstGeom prst="rect">
            <a:avLst/>
          </a:prstGeom>
        </p:spPr>
      </p:pic>
    </p:spTree>
    <p:extLst>
      <p:ext uri="{BB962C8B-B14F-4D97-AF65-F5344CB8AC3E}">
        <p14:creationId xmlns:p14="http://schemas.microsoft.com/office/powerpoint/2010/main" val="479317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2138883" y="2956998"/>
            <a:ext cx="7769377" cy="1595126"/>
          </a:xfrm>
        </p:spPr>
        <p:txBody>
          <a:bodyPr>
            <a:normAutofit/>
          </a:bodyPr>
          <a:lstStyle/>
          <a:p>
            <a:pPr marL="0" indent="0" algn="ctr">
              <a:lnSpc>
                <a:spcPct val="150000"/>
              </a:lnSpc>
              <a:buClr>
                <a:srgbClr val="008489"/>
              </a:buClr>
              <a:buNone/>
            </a:pPr>
            <a:r>
              <a:rPr lang="fr-FR" sz="2400" b="1" dirty="0">
                <a:solidFill>
                  <a:srgbClr val="3B8CB3"/>
                </a:solidFill>
                <a:latin typeface="Poppins" panose="00000500000000000000" pitchFamily="2" charset="0"/>
                <a:cs typeface="Poppins" panose="00000500000000000000" pitchFamily="2" charset="0"/>
              </a:rPr>
              <a:t>A la mi-mars </a:t>
            </a:r>
            <a:r>
              <a:rPr lang="fr-FR" sz="2400" dirty="0">
                <a:latin typeface="Poppins" panose="00000500000000000000" pitchFamily="2" charset="0"/>
                <a:cs typeface="Poppins" panose="00000500000000000000" pitchFamily="2" charset="0"/>
              </a:rPr>
              <a:t>: par courrier recommandé et </a:t>
            </a:r>
          </a:p>
          <a:p>
            <a:pPr marL="0" indent="0" algn="ctr">
              <a:lnSpc>
                <a:spcPct val="150000"/>
              </a:lnSpc>
              <a:buClr>
                <a:srgbClr val="008489"/>
              </a:buClr>
              <a:buNone/>
            </a:pPr>
            <a:r>
              <a:rPr lang="fr-FR" sz="2400" dirty="0">
                <a:latin typeface="Poppins" panose="00000500000000000000" pitchFamily="2" charset="0"/>
                <a:cs typeface="Poppins" panose="00000500000000000000" pitchFamily="2" charset="0"/>
              </a:rPr>
              <a:t>par e-mail pour ceux qui en ont fait la demande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736" y="2956998"/>
            <a:ext cx="693147" cy="693147"/>
          </a:xfrm>
          <a:prstGeom prst="rect">
            <a:avLst/>
          </a:prstGeom>
        </p:spPr>
      </p:pic>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
        <p:nvSpPr>
          <p:cNvPr id="9" name="ZoneTexte 3"/>
          <p:cNvSpPr txBox="1">
            <a:spLocks noChangeArrowheads="1"/>
          </p:cNvSpPr>
          <p:nvPr/>
        </p:nvSpPr>
        <p:spPr bwMode="auto">
          <a:xfrm>
            <a:off x="937304" y="1116333"/>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Le classement de la </a:t>
            </a:r>
            <a:r>
              <a:rPr lang="fr-BE" altLang="fr-FR" sz="3600" b="1" dirty="0" err="1">
                <a:latin typeface="Poppins"/>
                <a:ea typeface="+mj-ea"/>
              </a:rPr>
              <a:t>CoGI</a:t>
            </a:r>
            <a:r>
              <a:rPr lang="fr-BE" altLang="fr-FR" sz="3600" b="1" dirty="0">
                <a:latin typeface="Poppins"/>
                <a:ea typeface="+mj-ea"/>
              </a:rPr>
              <a:t> – information</a:t>
            </a:r>
          </a:p>
        </p:txBody>
      </p:sp>
    </p:spTree>
    <p:extLst>
      <p:ext uri="{BB962C8B-B14F-4D97-AF65-F5344CB8AC3E}">
        <p14:creationId xmlns:p14="http://schemas.microsoft.com/office/powerpoint/2010/main" val="1890442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1981200" y="2176633"/>
            <a:ext cx="8229600" cy="3183158"/>
          </a:xfrm>
        </p:spPr>
        <p:txBody>
          <a:bodyPr>
            <a:normAutofit/>
          </a:bodyPr>
          <a:lstStyle/>
          <a:p>
            <a:pPr marL="457200" indent="-457200">
              <a:spcAft>
                <a:spcPts val="1800"/>
              </a:spcAft>
              <a:buClr>
                <a:srgbClr val="3B8CB3"/>
              </a:buClr>
              <a:buFont typeface="+mj-lt"/>
              <a:buAutoNum type="arabicPeriod"/>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obtient sa 1</a:t>
            </a:r>
            <a:r>
              <a:rPr lang="fr-FR" sz="1800" baseline="30000" dirty="0">
                <a:latin typeface="Poppins" panose="00000500000000000000" pitchFamily="2" charset="0"/>
                <a:cs typeface="Poppins" panose="00000500000000000000" pitchFamily="2" charset="0"/>
              </a:rPr>
              <a:t>re</a:t>
            </a:r>
            <a:r>
              <a:rPr lang="fr-FR" sz="1800" dirty="0">
                <a:latin typeface="Poppins" panose="00000500000000000000" pitchFamily="2" charset="0"/>
                <a:cs typeface="Poppins" panose="00000500000000000000" pitchFamily="2" charset="0"/>
              </a:rPr>
              <a:t> préférence </a:t>
            </a:r>
            <a:r>
              <a:rPr lang="fr-FR" sz="1800" dirty="0">
                <a:solidFill>
                  <a:srgbClr val="008489"/>
                </a:solidFill>
                <a:latin typeface="Poppins" panose="00000500000000000000" pitchFamily="2" charset="0"/>
                <a:cs typeface="Poppins" panose="00000500000000000000" pitchFamily="2" charset="0"/>
              </a:rPr>
              <a:t>❶</a:t>
            </a:r>
          </a:p>
          <a:p>
            <a:pPr marL="457200" indent="-457200">
              <a:spcAft>
                <a:spcPts val="1800"/>
              </a:spcAft>
              <a:buClr>
                <a:srgbClr val="3B8CB3"/>
              </a:buClr>
              <a:buFont typeface="+mj-lt"/>
              <a:buAutoNum type="arabicPeriod"/>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obtient une des préférences et est en liste d</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attente dans une ou plusieurs écoles </a:t>
            </a:r>
          </a:p>
          <a:p>
            <a:pPr marL="536575" indent="0">
              <a:spcAft>
                <a:spcPts val="1800"/>
              </a:spcAft>
              <a:buClr>
                <a:srgbClr val="44AA70"/>
              </a:buClr>
              <a:buNone/>
            </a:pPr>
            <a:r>
              <a:rPr lang="fr-FR" sz="1800" dirty="0">
                <a:latin typeface="Poppins" panose="00000500000000000000" pitchFamily="2" charset="0"/>
                <a:cs typeface="Poppins" panose="00000500000000000000" pitchFamily="2" charset="0"/>
              </a:rPr>
              <a:t>ex. : ①②③④</a:t>
            </a:r>
            <a:r>
              <a:rPr lang="fr-FR" sz="1800" dirty="0">
                <a:solidFill>
                  <a:srgbClr val="008489"/>
                </a:solidFill>
                <a:latin typeface="Poppins" panose="00000500000000000000" pitchFamily="2" charset="0"/>
                <a:cs typeface="Poppins" panose="00000500000000000000" pitchFamily="2" charset="0"/>
              </a:rPr>
              <a:t>❺</a:t>
            </a:r>
          </a:p>
          <a:p>
            <a:pPr marL="457200" indent="-457200">
              <a:spcAft>
                <a:spcPts val="1800"/>
              </a:spcAft>
              <a:buClr>
                <a:srgbClr val="3B8CB3"/>
              </a:buClr>
              <a:buAutoNum type="arabicPeriod" startAt="3"/>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est en liste d</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attente dans toutes ses préférences  </a:t>
            </a:r>
          </a:p>
          <a:p>
            <a:pPr marL="0" indent="0">
              <a:spcAft>
                <a:spcPts val="1800"/>
              </a:spcAft>
              <a:buClr>
                <a:srgbClr val="44AA70"/>
              </a:buClr>
              <a:buNone/>
            </a:pPr>
            <a:r>
              <a:rPr lang="fr-FR" sz="1800" dirty="0">
                <a:latin typeface="Poppins" panose="00000500000000000000" pitchFamily="2" charset="0"/>
                <a:cs typeface="Poppins" panose="00000500000000000000" pitchFamily="2" charset="0"/>
              </a:rPr>
              <a:t>       ex. : ①②③④⑤</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8" name="ZoneTexte 3"/>
          <p:cNvSpPr txBox="1">
            <a:spLocks noChangeArrowheads="1"/>
          </p:cNvSpPr>
          <p:nvPr/>
        </p:nvSpPr>
        <p:spPr bwMode="auto">
          <a:xfrm>
            <a:off x="489321" y="1146346"/>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Le classement de la </a:t>
            </a:r>
            <a:r>
              <a:rPr lang="fr-BE" altLang="fr-FR" sz="3600" b="1" dirty="0" err="1">
                <a:latin typeface="Poppins"/>
                <a:ea typeface="+mj-ea"/>
              </a:rPr>
              <a:t>CoGI</a:t>
            </a:r>
            <a:r>
              <a:rPr lang="fr-BE" altLang="fr-FR" sz="3600" b="1" dirty="0">
                <a:latin typeface="Poppins"/>
                <a:ea typeface="+mj-ea"/>
              </a:rPr>
              <a:t> – situations possibles</a:t>
            </a:r>
          </a:p>
        </p:txBody>
      </p:sp>
      <p:sp>
        <p:nvSpPr>
          <p:cNvPr id="4" name="Rectangle 3"/>
          <p:cNvSpPr/>
          <p:nvPr/>
        </p:nvSpPr>
        <p:spPr>
          <a:xfrm>
            <a:off x="937304" y="5481372"/>
            <a:ext cx="10556001" cy="584775"/>
          </a:xfrm>
          <a:prstGeom prst="rect">
            <a:avLst/>
          </a:prstGeom>
        </p:spPr>
        <p:txBody>
          <a:bodyPr wrap="square">
            <a:spAutoFit/>
          </a:bodyPr>
          <a:lstStyle/>
          <a:p>
            <a:pPr algn="ctr">
              <a:spcAft>
                <a:spcPts val="1800"/>
              </a:spcAft>
              <a:buClr>
                <a:srgbClr val="44AA70"/>
              </a:buClr>
            </a:pPr>
            <a:r>
              <a:rPr lang="fr-FR" sz="1600" dirty="0">
                <a:latin typeface="Poppins" panose="00000500000000000000" pitchFamily="2" charset="0"/>
                <a:cs typeface="Poppins" panose="00000500000000000000" pitchFamily="2" charset="0"/>
              </a:rPr>
              <a:t>En fonction de la situation d’inscription de l’élève, la </a:t>
            </a:r>
            <a:r>
              <a:rPr lang="fr-FR" sz="1600" dirty="0" err="1">
                <a:latin typeface="Poppins" panose="00000500000000000000" pitchFamily="2" charset="0"/>
                <a:cs typeface="Poppins" panose="00000500000000000000" pitchFamily="2" charset="0"/>
              </a:rPr>
              <a:t>CoGI</a:t>
            </a:r>
            <a:r>
              <a:rPr lang="fr-FR" sz="1600" dirty="0">
                <a:latin typeface="Poppins" panose="00000500000000000000" pitchFamily="2" charset="0"/>
                <a:cs typeface="Poppins" panose="00000500000000000000" pitchFamily="2" charset="0"/>
              </a:rPr>
              <a:t> communique aux parents les informations concernant la suite de la procédure.</a:t>
            </a:r>
            <a:endParaRPr lang="fr-FR"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32984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3035109" y="1969825"/>
            <a:ext cx="5505387" cy="562389"/>
          </a:xfrm>
        </p:spPr>
        <p:txBody>
          <a:bodyPr>
            <a:normAutofit/>
          </a:bodyPr>
          <a:lstStyle/>
          <a:p>
            <a:pPr marL="0" indent="0" algn="ctr">
              <a:buNone/>
              <a:defRPr/>
            </a:pPr>
            <a:r>
              <a:rPr lang="fr-BE" sz="2400" b="1" dirty="0">
                <a:solidFill>
                  <a:srgbClr val="3B8CB3"/>
                </a:solidFill>
                <a:latin typeface="Poppins" panose="00000500000000000000" pitchFamily="2" charset="0"/>
                <a:cs typeface="Poppins" panose="00000500000000000000" pitchFamily="2" charset="0"/>
              </a:rPr>
              <a:t>À partir du lundi 22 avril 2024</a:t>
            </a:r>
          </a:p>
          <a:p>
            <a:pPr marL="0" indent="0">
              <a:buNone/>
              <a:defRPr/>
            </a:pPr>
            <a:endParaRPr lang="fr-BE" sz="2000" dirty="0"/>
          </a:p>
        </p:txBody>
      </p:sp>
      <p:sp>
        <p:nvSpPr>
          <p:cNvPr id="6" name="ZoneTexte 3"/>
          <p:cNvSpPr txBox="1">
            <a:spLocks noChangeArrowheads="1"/>
          </p:cNvSpPr>
          <p:nvPr/>
        </p:nvSpPr>
        <p:spPr bwMode="auto">
          <a:xfrm>
            <a:off x="760511" y="997443"/>
            <a:ext cx="11431489"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La reprise des inscriptions « chronologiques »</a:t>
            </a:r>
          </a:p>
        </p:txBody>
      </p:sp>
      <p:sp>
        <p:nvSpPr>
          <p:cNvPr id="9" name="ZoneTexte 8"/>
          <p:cNvSpPr txBox="1"/>
          <p:nvPr/>
        </p:nvSpPr>
        <p:spPr>
          <a:xfrm>
            <a:off x="1382286" y="2919822"/>
            <a:ext cx="9237918" cy="2862322"/>
          </a:xfrm>
          <a:prstGeom prst="rect">
            <a:avLst/>
          </a:prstGeom>
          <a:noFill/>
        </p:spPr>
        <p:txBody>
          <a:bodyPr wrap="square" rtlCol="0">
            <a:spAutoFit/>
          </a:bodyPr>
          <a:lstStyle/>
          <a:p>
            <a:pPr algn="ctr">
              <a:defRPr/>
            </a:pPr>
            <a:r>
              <a:rPr lang="fr-BE" b="1" dirty="0">
                <a:solidFill>
                  <a:schemeClr val="tx1">
                    <a:lumMod val="85000"/>
                    <a:lumOff val="15000"/>
                  </a:schemeClr>
                </a:solidFill>
                <a:latin typeface="Poppins" panose="00000500000000000000" pitchFamily="2" charset="0"/>
                <a:cs typeface="Poppins" panose="00000500000000000000" pitchFamily="2" charset="0"/>
              </a:rPr>
              <a:t>Par ordre chronologique, à la suite des inscriptions enregistrées durant la période d’inscription et à la suite du classement de la </a:t>
            </a:r>
            <a:r>
              <a:rPr lang="fr-BE" b="1" dirty="0" err="1">
                <a:solidFill>
                  <a:schemeClr val="tx1">
                    <a:lumMod val="85000"/>
                    <a:lumOff val="15000"/>
                  </a:schemeClr>
                </a:solidFill>
                <a:latin typeface="Poppins" panose="00000500000000000000" pitchFamily="2" charset="0"/>
                <a:cs typeface="Poppins" panose="00000500000000000000" pitchFamily="2" charset="0"/>
              </a:rPr>
              <a:t>CoGI</a:t>
            </a:r>
            <a:endParaRPr lang="fr-BE" b="1" dirty="0">
              <a:solidFill>
                <a:schemeClr val="tx1">
                  <a:lumMod val="85000"/>
                  <a:lumOff val="15000"/>
                </a:schemeClr>
              </a:solidFill>
              <a:latin typeface="Poppins" panose="00000500000000000000" pitchFamily="2" charset="0"/>
              <a:cs typeface="Poppins" panose="00000500000000000000" pitchFamily="2" charset="0"/>
            </a:endParaRPr>
          </a:p>
          <a:p>
            <a:pP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Inscription réalisée avec le FUI ou son duplicata</a:t>
            </a:r>
          </a:p>
          <a:p>
            <a:pPr marL="357188" indent="-357188" algn="just">
              <a:buClr>
                <a:srgbClr val="3B8CB3"/>
              </a:buClr>
              <a:buFont typeface="Wingdings" panose="05000000000000000000" pitchFamily="2" charset="2"/>
              <a:buChar char="ü"/>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FR" dirty="0">
                <a:solidFill>
                  <a:schemeClr val="tx1">
                    <a:lumMod val="85000"/>
                    <a:lumOff val="15000"/>
                  </a:schemeClr>
                </a:solidFill>
                <a:latin typeface="Poppins" panose="00000500000000000000" pitchFamily="2" charset="0"/>
                <a:cs typeface="Poppins" panose="00000500000000000000" pitchFamily="2" charset="0"/>
              </a:rPr>
              <a:t>Inscription chronologique = moindre préférence</a:t>
            </a:r>
          </a:p>
          <a:p>
            <a:pPr marL="357188" indent="-357188" algn="just">
              <a:buClr>
                <a:srgbClr val="E49E12"/>
              </a:buCl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Remise d’une attestation d’inscription ou de refus d’inscription</a:t>
            </a:r>
          </a:p>
          <a:p>
            <a:pPr marL="357188" indent="-357188" algn="just">
              <a:buClr>
                <a:srgbClr val="E49E12"/>
              </a:buCl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Un élève ne peut être inscrit en ordre utile que dans une seule école à la fois</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3437758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58154" y="2011690"/>
            <a:ext cx="7930836" cy="1588127"/>
          </a:xfrm>
          <a:prstGeom prst="rect">
            <a:avLst/>
          </a:prstGeom>
        </p:spPr>
        <p:txBody>
          <a:bodyPr wrap="square">
            <a:spAutoFit/>
          </a:bodyPr>
          <a:lstStyle/>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eaLnBrk="1" hangingPunct="1">
              <a:lnSpc>
                <a:spcPct val="90000"/>
              </a:lnSpc>
            </a:pPr>
            <a:endParaRPr lang="fr-FR" dirty="0"/>
          </a:p>
        </p:txBody>
      </p:sp>
      <p:sp>
        <p:nvSpPr>
          <p:cNvPr id="8" name="ZoneTexte 3"/>
          <p:cNvSpPr txBox="1">
            <a:spLocks noChangeArrowheads="1"/>
          </p:cNvSpPr>
          <p:nvPr/>
        </p:nvSpPr>
        <p:spPr bwMode="auto">
          <a:xfrm>
            <a:off x="993321" y="1080836"/>
            <a:ext cx="8713265"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Evolution des listes d’attente </a:t>
            </a: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6" name="Espace réservé du contenu 5"/>
          <p:cNvSpPr>
            <a:spLocks noGrp="1"/>
          </p:cNvSpPr>
          <p:nvPr>
            <p:ph idx="1"/>
          </p:nvPr>
        </p:nvSpPr>
        <p:spPr>
          <a:xfrm>
            <a:off x="993321" y="2045670"/>
            <a:ext cx="10505837" cy="4142296"/>
          </a:xfrm>
        </p:spPr>
        <p:txBody>
          <a:bodyPr>
            <a:normAutofit fontScale="62500" lnSpcReduction="20000"/>
          </a:bodyPr>
          <a:lstStyle/>
          <a:p>
            <a:pPr marL="0" indent="0" algn="ctr">
              <a:buNone/>
            </a:pPr>
            <a:r>
              <a:rPr lang="fr-BE" sz="2900" b="1" dirty="0">
                <a:latin typeface="Poppins" panose="00000500000000000000" pitchFamily="2" charset="0"/>
                <a:cs typeface="Poppins" panose="00000500000000000000" pitchFamily="2" charset="0"/>
              </a:rPr>
              <a:t>Tant qu’il y a une liste d’attente, les mouvements sont possibles</a:t>
            </a:r>
          </a:p>
          <a:p>
            <a:pPr marL="0" indent="0">
              <a:buNone/>
            </a:pPr>
            <a:endParaRPr lang="fr-BE" sz="2000" b="1" dirty="0">
              <a:latin typeface="Poppins" panose="00000500000000000000" pitchFamily="2" charset="0"/>
              <a:cs typeface="Poppins" panose="00000500000000000000" pitchFamily="2" charset="0"/>
            </a:endParaRPr>
          </a:p>
          <a:p>
            <a:pPr marL="0" indent="0">
              <a:lnSpc>
                <a:spcPct val="160000"/>
              </a:lnSpc>
              <a:buNone/>
            </a:pPr>
            <a:r>
              <a:rPr lang="fr-FR" sz="2900" dirty="0">
                <a:latin typeface="Poppins" panose="00000500000000000000" pitchFamily="2" charset="0"/>
                <a:cs typeface="Poppins" panose="00000500000000000000" pitchFamily="2" charset="0"/>
              </a:rPr>
              <a:t>Si une place se libère dans une école de meilleur choix = </a:t>
            </a:r>
            <a:r>
              <a:rPr lang="fr-FR" sz="2900" b="1" dirty="0">
                <a:solidFill>
                  <a:srgbClr val="3B8CB3"/>
                </a:solidFill>
                <a:latin typeface="Poppins" panose="00000500000000000000" pitchFamily="2" charset="0"/>
                <a:cs typeface="Poppins" panose="00000500000000000000" pitchFamily="2" charset="0"/>
              </a:rPr>
              <a:t>désinscription automatique </a:t>
            </a:r>
            <a:r>
              <a:rPr lang="fr-FR" sz="2900" dirty="0">
                <a:latin typeface="Poppins" panose="00000500000000000000" pitchFamily="2" charset="0"/>
                <a:cs typeface="Poppins" panose="00000500000000000000" pitchFamily="2" charset="0"/>
              </a:rPr>
              <a:t>de l’école de moindre préférence où l’élève avait obtenu une place</a:t>
            </a:r>
          </a:p>
          <a:p>
            <a:pPr marL="0" indent="0">
              <a:spcBef>
                <a:spcPts val="0"/>
              </a:spcBef>
              <a:buNone/>
            </a:pPr>
            <a:endParaRPr lang="fr-BE" sz="2000" dirty="0">
              <a:latin typeface="Poppins" panose="00000500000000000000" pitchFamily="2" charset="0"/>
              <a:cs typeface="Poppins" panose="00000500000000000000" pitchFamily="2" charset="0"/>
            </a:endParaRPr>
          </a:p>
          <a:p>
            <a:pPr marL="0" indent="0">
              <a:lnSpc>
                <a:spcPct val="160000"/>
              </a:lnSpc>
              <a:buNone/>
            </a:pPr>
            <a:r>
              <a:rPr lang="fr-FR" sz="2900" b="1" dirty="0">
                <a:solidFill>
                  <a:srgbClr val="3B8CB3"/>
                </a:solidFill>
                <a:latin typeface="Poppins" panose="00000500000000000000" pitchFamily="2" charset="0"/>
                <a:cs typeface="Poppins" panose="00000500000000000000" pitchFamily="2" charset="0"/>
              </a:rPr>
              <a:t>Le 19 août au soir : </a:t>
            </a:r>
            <a:r>
              <a:rPr lang="fr-FR" sz="2900" dirty="0">
                <a:latin typeface="Poppins" panose="00000500000000000000" pitchFamily="2" charset="0"/>
                <a:cs typeface="Poppins" panose="00000500000000000000" pitchFamily="2" charset="0"/>
              </a:rPr>
              <a:t>suppression des listes d’attente pour les élèves qui ont obtenu une place dans une école</a:t>
            </a:r>
          </a:p>
          <a:p>
            <a:pPr marL="0" indent="0">
              <a:spcBef>
                <a:spcPts val="0"/>
              </a:spcBef>
              <a:buNone/>
            </a:pPr>
            <a:r>
              <a:rPr lang="fr-FR" sz="2000" dirty="0">
                <a:latin typeface="Poppins" panose="00000500000000000000" pitchFamily="2" charset="0"/>
                <a:cs typeface="Poppins" panose="00000500000000000000" pitchFamily="2" charset="0"/>
              </a:rPr>
              <a:t> </a:t>
            </a:r>
          </a:p>
          <a:p>
            <a:pPr marL="0" indent="0">
              <a:lnSpc>
                <a:spcPct val="170000"/>
              </a:lnSpc>
              <a:buNone/>
            </a:pPr>
            <a:r>
              <a:rPr lang="fr-BE" sz="2900" dirty="0">
                <a:latin typeface="Poppins" panose="00000500000000000000" pitchFamily="2" charset="0"/>
                <a:cs typeface="Poppins" panose="00000500000000000000" pitchFamily="2" charset="0"/>
              </a:rPr>
              <a:t>Suivi de l’évolution des listes d’attente :</a:t>
            </a:r>
          </a:p>
          <a:p>
            <a:pPr lvl="1">
              <a:lnSpc>
                <a:spcPct val="170000"/>
              </a:lnSpc>
              <a:buClr>
                <a:srgbClr val="3B8CB3"/>
              </a:buClr>
              <a:buFont typeface="Wingdings" panose="05000000000000000000" pitchFamily="2" charset="2"/>
              <a:buChar char="Ø"/>
            </a:pPr>
            <a:r>
              <a:rPr lang="fr-BE" sz="2900" dirty="0">
                <a:latin typeface="Poppins" panose="00000500000000000000" pitchFamily="2" charset="0"/>
                <a:cs typeface="Poppins" panose="00000500000000000000" pitchFamily="2" charset="0"/>
              </a:rPr>
              <a:t> en ligne via la plateforme « Mon espace inscription » </a:t>
            </a:r>
          </a:p>
          <a:p>
            <a:pPr lvl="1">
              <a:lnSpc>
                <a:spcPct val="170000"/>
              </a:lnSpc>
              <a:buClr>
                <a:srgbClr val="3B8CB3"/>
              </a:buClr>
              <a:buFont typeface="Wingdings" panose="05000000000000000000" pitchFamily="2" charset="2"/>
              <a:buChar char="Ø"/>
            </a:pPr>
            <a:r>
              <a:rPr lang="fr-BE" sz="2900" dirty="0">
                <a:latin typeface="Poppins" panose="00000500000000000000" pitchFamily="2" charset="0"/>
                <a:cs typeface="Poppins" panose="00000500000000000000" pitchFamily="2" charset="0"/>
              </a:rPr>
              <a:t> par téléphone au </a:t>
            </a:r>
            <a:r>
              <a:rPr lang="fr-BE" sz="2900" dirty="0">
                <a:solidFill>
                  <a:srgbClr val="00B050"/>
                </a:solidFill>
                <a:latin typeface="Poppins" panose="00000500000000000000" pitchFamily="2" charset="0"/>
                <a:cs typeface="Poppins" panose="00000500000000000000" pitchFamily="2" charset="0"/>
              </a:rPr>
              <a:t>0800/188.55</a:t>
            </a:r>
            <a:r>
              <a:rPr lang="fr-BE" sz="2900" dirty="0">
                <a:latin typeface="Poppins" panose="00000500000000000000" pitchFamily="2" charset="0"/>
                <a:cs typeface="Poppins" panose="00000500000000000000" pitchFamily="2" charset="0"/>
              </a:rPr>
              <a:t> ou par e-mail à l’adresse : </a:t>
            </a:r>
            <a:r>
              <a:rPr lang="fr-BE" sz="2900" dirty="0">
                <a:latin typeface="Poppins" panose="00000500000000000000" pitchFamily="2" charset="0"/>
                <a:cs typeface="Poppins" panose="00000500000000000000" pitchFamily="2" charset="0"/>
                <a:hlinkClick r:id="rId6"/>
              </a:rPr>
              <a:t>inscription@cfwb.be</a:t>
            </a:r>
            <a:endParaRPr lang="fr-BE" sz="2900" dirty="0">
              <a:latin typeface="Poppins" panose="00000500000000000000" pitchFamily="2" charset="0"/>
              <a:cs typeface="Poppins" panose="00000500000000000000" pitchFamily="2" charset="0"/>
            </a:endParaRP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4249" y="1947243"/>
            <a:ext cx="446725" cy="446725"/>
          </a:xfrm>
          <a:prstGeom prst="rect">
            <a:avLst/>
          </a:prstGeom>
        </p:spPr>
      </p:pic>
    </p:spTree>
    <p:extLst>
      <p:ext uri="{BB962C8B-B14F-4D97-AF65-F5344CB8AC3E}">
        <p14:creationId xmlns:p14="http://schemas.microsoft.com/office/powerpoint/2010/main" val="3871614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43885"/>
            <a:ext cx="10835244" cy="1678812"/>
          </a:xfrm>
        </p:spPr>
        <p:txBody>
          <a:bodyPr>
            <a:noAutofit/>
          </a:bodyPr>
          <a:lstStyle/>
          <a:p>
            <a:r>
              <a:rPr lang="fr-BE" sz="4000" b="1" i="0" dirty="0">
                <a:effectLst/>
                <a:latin typeface="Poppins" pitchFamily="2" charset="77"/>
                <a:cs typeface="Poppins" pitchFamily="2" charset="77"/>
              </a:rPr>
              <a:t>Avant la période d’inscription</a:t>
            </a:r>
            <a:endParaRPr lang="fr-FR" sz="4000" dirty="0">
              <a:latin typeface="Poppins" pitchFamily="2" charset="77"/>
              <a:cs typeface="Poppins" pitchFamily="2" charset="77"/>
            </a:endParaRPr>
          </a:p>
        </p:txBody>
      </p:sp>
      <p:sp>
        <p:nvSpPr>
          <p:cNvPr id="11266" name="Rectangle 3"/>
          <p:cNvSpPr>
            <a:spLocks noGrp="1" noChangeArrowheads="1"/>
          </p:cNvSpPr>
          <p:nvPr>
            <p:ph idx="1"/>
            <p:custDataLst>
              <p:tags r:id="rId2"/>
            </p:custDataLst>
          </p:nvPr>
        </p:nvSpPr>
        <p:spPr>
          <a:xfrm>
            <a:off x="1089188" y="2285641"/>
            <a:ext cx="10668584" cy="3481668"/>
          </a:xfrm>
          <a:noFill/>
        </p:spPr>
        <p:txBody>
          <a:bodyPr>
            <a:normAutofit/>
          </a:bodyPr>
          <a:lstStyle/>
          <a:p>
            <a:pPr marL="1060450" indent="-342900" algn="just">
              <a:buFont typeface="Wingdings" panose="05000000000000000000" pitchFamily="2" charset="2"/>
              <a:buChar char="ü"/>
              <a:defRPr/>
            </a:pPr>
            <a:r>
              <a:rPr lang="fr-BE" altLang="fr-FR" sz="2000" b="1" dirty="0">
                <a:latin typeface="Poppins" panose="00000500000000000000" pitchFamily="2" charset="0"/>
                <a:cs typeface="Poppins" panose="00000500000000000000" pitchFamily="2" charset="0"/>
              </a:rPr>
              <a:t>Recevoir le </a:t>
            </a:r>
            <a:r>
              <a:rPr lang="fr-BE" altLang="fr-FR" sz="2000" b="1" dirty="0">
                <a:solidFill>
                  <a:srgbClr val="3B8CB3"/>
                </a:solidFill>
                <a:latin typeface="Poppins" panose="00000500000000000000" pitchFamily="2" charset="0"/>
                <a:cs typeface="Poppins" panose="00000500000000000000" pitchFamily="2" charset="0"/>
              </a:rPr>
              <a:t>Formulaire Unique d’Inscription (FUI) </a:t>
            </a:r>
            <a:r>
              <a:rPr lang="fr-BE" altLang="fr-FR" sz="2000" b="1" dirty="0">
                <a:latin typeface="Poppins" panose="00000500000000000000" pitchFamily="2" charset="0"/>
                <a:cs typeface="Poppins" panose="00000500000000000000" pitchFamily="2" charset="0"/>
              </a:rPr>
              <a:t>par l’école primaire</a:t>
            </a:r>
          </a:p>
          <a:p>
            <a:pPr marL="715963" indent="0" algn="just">
              <a:buNone/>
              <a:tabLst>
                <a:tab pos="630238" algn="l"/>
              </a:tabLst>
              <a:defRPr/>
            </a:pPr>
            <a:endParaRPr lang="fr-BE" altLang="fr-FR" sz="1600" b="1" dirty="0">
              <a:latin typeface="Poppins" panose="00000500000000000000" pitchFamily="2" charset="0"/>
              <a:cs typeface="Poppins" panose="00000500000000000000" pitchFamily="2" charset="0"/>
            </a:endParaRPr>
          </a:p>
          <a:p>
            <a:pPr marL="715963" indent="0" algn="just">
              <a:buNone/>
              <a:tabLst>
                <a:tab pos="630238" algn="l"/>
              </a:tabLst>
              <a:defRPr/>
            </a:pPr>
            <a:endParaRPr lang="fr-BE" altLang="fr-FR" sz="1600" b="1" dirty="0">
              <a:latin typeface="Poppins" panose="00000500000000000000" pitchFamily="2" charset="0"/>
              <a:cs typeface="Poppins" panose="00000500000000000000" pitchFamily="2" charset="0"/>
            </a:endParaRPr>
          </a:p>
          <a:p>
            <a:pPr marL="1058863" indent="-342900" algn="just">
              <a:buFont typeface="Wingdings" panose="05000000000000000000" pitchFamily="2" charset="2"/>
              <a:buChar char="ü"/>
              <a:defRPr/>
            </a:pPr>
            <a:r>
              <a:rPr lang="fr-BE" altLang="fr-FR" sz="2000" b="1" dirty="0">
                <a:latin typeface="Poppins" panose="00000500000000000000" pitchFamily="2" charset="0"/>
                <a:cs typeface="Poppins" panose="00000500000000000000" pitchFamily="2" charset="0"/>
              </a:rPr>
              <a:t>Se renseigner sur les écoles et leurs projets</a:t>
            </a:r>
          </a:p>
          <a:p>
            <a:pPr marL="715963" indent="0" algn="just">
              <a:buNone/>
              <a:defRPr/>
            </a:pPr>
            <a:endParaRPr lang="fr-BE" altLang="fr-FR" sz="2000" b="1" dirty="0">
              <a:latin typeface="Poppins" panose="00000500000000000000" pitchFamily="2" charset="0"/>
              <a:cs typeface="Poppins" panose="00000500000000000000" pitchFamily="2" charset="0"/>
            </a:endParaRPr>
          </a:p>
          <a:p>
            <a:pPr marL="1627188" lvl="2" indent="-171450" algn="just">
              <a:buFont typeface="Courier New" panose="02070309020205020404" pitchFamily="49" charset="0"/>
              <a:buChar char="o"/>
              <a:defRPr/>
            </a:pPr>
            <a:r>
              <a:rPr lang="fr-BE" altLang="fr-FR" sz="1800" dirty="0">
                <a:latin typeface="Poppins" panose="00000500000000000000" pitchFamily="2" charset="0"/>
                <a:cs typeface="Poppins" panose="00000500000000000000" pitchFamily="2" charset="0"/>
              </a:rPr>
              <a:t> Site internet des écoles et Commissions zonales des inscriptions</a:t>
            </a:r>
          </a:p>
          <a:p>
            <a:pPr lvl="2" algn="just">
              <a:buFont typeface="Courier New" panose="02070309020205020404" pitchFamily="49" charset="0"/>
              <a:buChar char="o"/>
              <a:defRPr/>
            </a:pPr>
            <a:endParaRPr lang="fr-BE" altLang="fr-FR" sz="1800" dirty="0">
              <a:latin typeface="Poppins" panose="00000500000000000000" pitchFamily="2" charset="0"/>
              <a:cs typeface="Poppins" panose="00000500000000000000" pitchFamily="2" charset="0"/>
            </a:endParaRPr>
          </a:p>
          <a:p>
            <a:pPr marL="1627188" lvl="2" indent="-171450" algn="just">
              <a:buFont typeface="Courier New" panose="02070309020205020404" pitchFamily="49" charset="0"/>
              <a:buChar char="o"/>
              <a:defRPr/>
            </a:pPr>
            <a:r>
              <a:rPr lang="fr-BE" altLang="fr-FR" sz="1800" dirty="0">
                <a:latin typeface="Poppins" panose="00000500000000000000" pitchFamily="2" charset="0"/>
                <a:cs typeface="Poppins" panose="00000500000000000000" pitchFamily="2" charset="0"/>
              </a:rPr>
              <a:t> Eventuelles séances d’information organisées par les écoles secondaires</a:t>
            </a:r>
            <a:endParaRPr lang="fr-BE" altLang="fr-FR" sz="1800" b="1" dirty="0">
              <a:latin typeface="Poppins" panose="00000500000000000000" pitchFamily="2" charset="0"/>
              <a:cs typeface="Poppins" panose="00000500000000000000" pitchFamily="2" charset="0"/>
            </a:endParaRPr>
          </a:p>
          <a:p>
            <a:pPr algn="just" eaLnBrk="1" hangingPunct="1">
              <a:buFont typeface="Wingdings" panose="05000000000000000000" pitchFamily="2" charset="2"/>
              <a:buChar char="ü"/>
              <a:defRPr/>
            </a:pPr>
            <a:endParaRPr lang="fr-BE" altLang="fr-FR" sz="2000" dirty="0"/>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401856116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1008992" y="1104243"/>
            <a:ext cx="12203723"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Finalisation de l’inscription</a:t>
            </a:r>
          </a:p>
        </p:txBody>
      </p:sp>
      <p:sp>
        <p:nvSpPr>
          <p:cNvPr id="9" name="ZoneTexte 8"/>
          <p:cNvSpPr txBox="1"/>
          <p:nvPr/>
        </p:nvSpPr>
        <p:spPr>
          <a:xfrm>
            <a:off x="1008992" y="2112090"/>
            <a:ext cx="10003221" cy="3647152"/>
          </a:xfrm>
          <a:prstGeom prst="rect">
            <a:avLst/>
          </a:prstGeom>
          <a:noFill/>
        </p:spPr>
        <p:txBody>
          <a:bodyPr wrap="square" rtlCol="0">
            <a:spAutoFit/>
          </a:bodyPr>
          <a:lstStyle/>
          <a:p>
            <a:pPr algn="ctr">
              <a:lnSpc>
                <a:spcPct val="150000"/>
              </a:lnSpc>
              <a:defRPr/>
            </a:pPr>
            <a:r>
              <a:rPr lang="fr-BE" b="1" dirty="0">
                <a:solidFill>
                  <a:srgbClr val="3B8CB3"/>
                </a:solidFill>
                <a:latin typeface="Poppins" panose="00000500000000000000" pitchFamily="2" charset="0"/>
                <a:cs typeface="Poppins" panose="00000500000000000000" pitchFamily="2" charset="0"/>
              </a:rPr>
              <a:t>Remise du Certificat d’études de base (CEB) à l’école secondaire </a:t>
            </a:r>
          </a:p>
          <a:p>
            <a:pPr algn="ctr">
              <a:lnSpc>
                <a:spcPct val="150000"/>
              </a:lnSpc>
              <a:defRPr/>
            </a:pPr>
            <a:r>
              <a:rPr lang="fr-BE" b="1" dirty="0">
                <a:solidFill>
                  <a:srgbClr val="3B8CB3"/>
                </a:solidFill>
                <a:latin typeface="Poppins" panose="00000500000000000000" pitchFamily="2" charset="0"/>
                <a:cs typeface="Poppins" panose="00000500000000000000" pitchFamily="2" charset="0"/>
              </a:rPr>
              <a:t>en fin d’année scolaire ou à la rentrée au plus tard</a:t>
            </a:r>
          </a:p>
          <a:p>
            <a:pPr>
              <a:defRPr/>
            </a:pPr>
            <a:endParaRPr lang="fr-FR" altLang="fr-FR" b="1" dirty="0">
              <a:latin typeface="Poppins" panose="00000500000000000000" pitchFamily="2" charset="0"/>
              <a:ea typeface="Times New Roman" panose="02020603050405020304" pitchFamily="18" charset="0"/>
              <a:cs typeface="Poppins" panose="00000500000000000000" pitchFamily="2" charset="0"/>
            </a:endParaRPr>
          </a:p>
          <a:p>
            <a:pPr>
              <a:defRPr/>
            </a:pPr>
            <a:endParaRPr lang="fr-FR" altLang="fr-FR" sz="1600" b="1" dirty="0">
              <a:latin typeface="Poppins" panose="00000500000000000000" pitchFamily="2" charset="0"/>
              <a:ea typeface="Times New Roman" panose="02020603050405020304" pitchFamily="18" charset="0"/>
              <a:cs typeface="Poppins" panose="00000500000000000000" pitchFamily="2" charset="0"/>
            </a:endParaRPr>
          </a:p>
          <a:p>
            <a:pPr algn="ctr">
              <a:spcAft>
                <a:spcPts val="600"/>
              </a:spcAft>
              <a:defRPr/>
            </a:pPr>
            <a:r>
              <a:rPr lang="fr-FR" altLang="fr-FR" b="1" dirty="0">
                <a:latin typeface="Poppins" panose="00000500000000000000" pitchFamily="2" charset="0"/>
                <a:ea typeface="Times New Roman" panose="02020603050405020304" pitchFamily="18" charset="0"/>
                <a:cs typeface="Poppins" panose="00000500000000000000" pitchFamily="2" charset="0"/>
              </a:rPr>
              <a:t>Le dépôt du CEB dans une école n’annule pas automatiquement les éventuelles listes d’attente  dans les autres écoles</a:t>
            </a:r>
            <a:endParaRPr lang="fr-FR" altLang="fr-FR" b="1" dirty="0">
              <a:latin typeface="Poppins" panose="00000500000000000000" pitchFamily="2" charset="0"/>
              <a:cs typeface="Poppins" panose="00000500000000000000" pitchFamily="2" charset="0"/>
            </a:endParaRPr>
          </a:p>
          <a:p>
            <a:pP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lvl="1">
              <a:spcAft>
                <a:spcPts val="1200"/>
              </a:spcAft>
              <a:defRPr/>
            </a:pPr>
            <a:r>
              <a:rPr lang="fr-BE" sz="1600" dirty="0">
                <a:solidFill>
                  <a:schemeClr val="tx1">
                    <a:lumMod val="85000"/>
                    <a:lumOff val="15000"/>
                  </a:schemeClr>
                </a:solidFill>
                <a:latin typeface="Poppins" panose="00000500000000000000" pitchFamily="2" charset="0"/>
                <a:cs typeface="Poppins" panose="00000500000000000000" pitchFamily="2" charset="0"/>
              </a:rPr>
              <a:t>Deux possibilités :</a:t>
            </a:r>
          </a:p>
          <a:p>
            <a:pPr marL="742950" lvl="1" indent="-285750">
              <a:spcAft>
                <a:spcPts val="1200"/>
              </a:spcAft>
              <a:buFont typeface="Wingdings" panose="05000000000000000000" pitchFamily="2" charset="2"/>
              <a:buChar char="Ø"/>
              <a:defRPr/>
            </a:pPr>
            <a:r>
              <a:rPr lang="fr-BE" sz="1600" dirty="0">
                <a:solidFill>
                  <a:schemeClr val="tx1">
                    <a:lumMod val="85000"/>
                    <a:lumOff val="15000"/>
                  </a:schemeClr>
                </a:solidFill>
                <a:latin typeface="Poppins" panose="00000500000000000000" pitchFamily="2" charset="0"/>
                <a:cs typeface="Poppins" panose="00000500000000000000" pitchFamily="2" charset="0"/>
              </a:rPr>
              <a:t>confirmer définitivement l’inscription en se désistant des listes d’attente</a:t>
            </a:r>
          </a:p>
          <a:p>
            <a:pPr marL="742950" lvl="1" indent="-285750">
              <a:spcAft>
                <a:spcPts val="1200"/>
              </a:spcAft>
              <a:buFont typeface="Wingdings" panose="05000000000000000000" pitchFamily="2" charset="2"/>
              <a:buChar char="Ø"/>
              <a:defRPr/>
            </a:pPr>
            <a:r>
              <a:rPr lang="fr-BE" sz="1600" dirty="0">
                <a:solidFill>
                  <a:schemeClr val="tx1">
                    <a:lumMod val="85000"/>
                    <a:lumOff val="15000"/>
                  </a:schemeClr>
                </a:solidFill>
                <a:latin typeface="Poppins" panose="00000500000000000000" pitchFamily="2" charset="0"/>
                <a:cs typeface="Poppins" panose="00000500000000000000" pitchFamily="2" charset="0"/>
              </a:rPr>
              <a:t>conserver les listes d’attente dans les écoles de meilleures préférences jusqu’au 19 août au soir</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629" y="3411818"/>
            <a:ext cx="446725" cy="446725"/>
          </a:xfrm>
          <a:prstGeom prst="rect">
            <a:avLst/>
          </a:prstGeom>
        </p:spPr>
      </p:pic>
    </p:spTree>
    <p:extLst>
      <p:ext uri="{BB962C8B-B14F-4D97-AF65-F5344CB8AC3E}">
        <p14:creationId xmlns:p14="http://schemas.microsoft.com/office/powerpoint/2010/main" val="2040881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1029105" y="1083230"/>
            <a:ext cx="4790272"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Des</a:t>
            </a:r>
            <a:r>
              <a:rPr lang="fr-BE" altLang="fr-FR" b="1" dirty="0">
                <a:latin typeface="Poppins"/>
                <a:ea typeface="+mj-ea"/>
              </a:rPr>
              <a:t> questions ?</a:t>
            </a:r>
          </a:p>
        </p:txBody>
      </p:sp>
      <p:sp>
        <p:nvSpPr>
          <p:cNvPr id="8" name="ZoneTexte 7"/>
          <p:cNvSpPr txBox="1"/>
          <p:nvPr/>
        </p:nvSpPr>
        <p:spPr>
          <a:xfrm>
            <a:off x="1300655" y="2339027"/>
            <a:ext cx="10034752" cy="1661993"/>
          </a:xfrm>
          <a:prstGeom prst="rect">
            <a:avLst/>
          </a:prstGeom>
          <a:solidFill>
            <a:schemeClr val="bg1"/>
          </a:solidFill>
        </p:spPr>
        <p:txBody>
          <a:bodyPr wrap="square" rtlCol="0">
            <a:spAutoFit/>
          </a:bodyPr>
          <a:lstStyle/>
          <a:p>
            <a:pPr marL="0" lvl="1" algn="ctr">
              <a:lnSpc>
                <a:spcPct val="150000"/>
              </a:lnSpc>
              <a:defRPr/>
            </a:pPr>
            <a:r>
              <a:rPr lang="fr-BE" altLang="fr-FR" sz="2000" dirty="0">
                <a:latin typeface="Poppins" panose="00000500000000000000" pitchFamily="2" charset="0"/>
                <a:cs typeface="Poppins" panose="00000500000000000000" pitchFamily="2" charset="0"/>
              </a:rPr>
              <a:t>Le service des inscriptions de la Fédération Wallonie-Bruxelles est disponible :</a:t>
            </a:r>
          </a:p>
          <a:p>
            <a:pPr marL="0" lvl="1" algn="ctr">
              <a:defRPr/>
            </a:pPr>
            <a:endParaRPr lang="fr-BE" altLang="fr-FR" dirty="0">
              <a:latin typeface="Poppins" panose="00000500000000000000" pitchFamily="2" charset="0"/>
              <a:cs typeface="Poppins" panose="00000500000000000000" pitchFamily="2" charset="0"/>
            </a:endParaRPr>
          </a:p>
          <a:p>
            <a:pPr marL="0" lvl="1" algn="ctr">
              <a:lnSpc>
                <a:spcPct val="150000"/>
              </a:lnSpc>
              <a:spcAft>
                <a:spcPts val="1200"/>
              </a:spcAft>
              <a:defRPr/>
            </a:pPr>
            <a:r>
              <a:rPr lang="fr-BE" altLang="fr-FR" dirty="0">
                <a:latin typeface="Poppins" panose="00000500000000000000" pitchFamily="2" charset="0"/>
                <a:cs typeface="Poppins" panose="00000500000000000000" pitchFamily="2" charset="0"/>
              </a:rPr>
              <a:t>par </a:t>
            </a:r>
            <a:r>
              <a:rPr lang="fr-BE" altLang="fr-FR" b="1" dirty="0">
                <a:latin typeface="Poppins" panose="00000500000000000000" pitchFamily="2" charset="0"/>
                <a:cs typeface="Poppins" panose="00000500000000000000" pitchFamily="2" charset="0"/>
              </a:rPr>
              <a:t>téléphone</a:t>
            </a:r>
            <a:r>
              <a:rPr lang="fr-BE" altLang="fr-FR" dirty="0">
                <a:latin typeface="Poppins" panose="00000500000000000000" pitchFamily="2" charset="0"/>
                <a:cs typeface="Poppins" panose="00000500000000000000" pitchFamily="2" charset="0"/>
              </a:rPr>
              <a:t> au </a:t>
            </a:r>
            <a:r>
              <a:rPr lang="fr-BE" altLang="fr-FR" dirty="0">
                <a:solidFill>
                  <a:srgbClr val="44AA70"/>
                </a:solidFill>
                <a:latin typeface="Poppins" panose="00000500000000000000" pitchFamily="2" charset="0"/>
                <a:cs typeface="Poppins" panose="00000500000000000000" pitchFamily="2" charset="0"/>
              </a:rPr>
              <a:t>0800/188.55</a:t>
            </a:r>
            <a:r>
              <a:rPr lang="fr-BE" altLang="fr-FR" dirty="0">
                <a:solidFill>
                  <a:schemeClr val="accent5">
                    <a:lumMod val="75000"/>
                  </a:schemeClr>
                </a:solidFill>
                <a:latin typeface="Poppins" panose="00000500000000000000" pitchFamily="2" charset="0"/>
                <a:cs typeface="Poppins" panose="00000500000000000000" pitchFamily="2" charset="0"/>
              </a:rPr>
              <a:t> </a:t>
            </a:r>
            <a:r>
              <a:rPr lang="fr-BE" altLang="fr-FR" dirty="0">
                <a:solidFill>
                  <a:srgbClr val="44AA70"/>
                </a:solidFill>
                <a:latin typeface="Poppins" panose="00000500000000000000" pitchFamily="2" charset="0"/>
                <a:cs typeface="Poppins" panose="00000500000000000000" pitchFamily="2" charset="0"/>
              </a:rPr>
              <a:t>(gratuit) </a:t>
            </a:r>
            <a:r>
              <a:rPr lang="fr-BE" altLang="fr-FR" dirty="0">
                <a:latin typeface="Poppins" panose="00000500000000000000" pitchFamily="2" charset="0"/>
                <a:cs typeface="Poppins" panose="00000500000000000000" pitchFamily="2" charset="0"/>
              </a:rPr>
              <a:t>ou par </a:t>
            </a:r>
            <a:r>
              <a:rPr lang="fr-BE" altLang="fr-FR" b="1" dirty="0">
                <a:latin typeface="Poppins" panose="00000500000000000000" pitchFamily="2" charset="0"/>
                <a:cs typeface="Poppins" panose="00000500000000000000" pitchFamily="2" charset="0"/>
              </a:rPr>
              <a:t>e-mail</a:t>
            </a:r>
            <a:r>
              <a:rPr lang="fr-BE" altLang="fr-FR" dirty="0">
                <a:latin typeface="Poppins" panose="00000500000000000000" pitchFamily="2" charset="0"/>
                <a:cs typeface="Poppins" panose="00000500000000000000" pitchFamily="2" charset="0"/>
              </a:rPr>
              <a:t> à l’adresse : </a:t>
            </a:r>
            <a:r>
              <a:rPr lang="fr-BE" altLang="fr-FR" u="sng" dirty="0">
                <a:solidFill>
                  <a:schemeClr val="accent5">
                    <a:lumMod val="75000"/>
                  </a:schemeClr>
                </a:solidFill>
                <a:latin typeface="Poppins" panose="00000500000000000000" pitchFamily="2" charset="0"/>
                <a:cs typeface="Poppins" panose="00000500000000000000" pitchFamily="2" charset="0"/>
                <a:hlinkClick r:id="rId4"/>
              </a:rPr>
              <a:t>inscription@cfwb.be</a:t>
            </a:r>
            <a:endParaRPr lang="fr-BE" altLang="fr-FR" u="sng" dirty="0">
              <a:solidFill>
                <a:schemeClr val="accent5">
                  <a:lumMod val="75000"/>
                </a:schemeClr>
              </a:solidFill>
              <a:latin typeface="Poppins" panose="00000500000000000000" pitchFamily="2" charset="0"/>
              <a:cs typeface="Poppins" panose="00000500000000000000" pitchFamily="2" charset="0"/>
            </a:endParaRP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16" name="Image 15"/>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18880" y="4318940"/>
            <a:ext cx="900661" cy="900661"/>
          </a:xfrm>
          <a:prstGeom prst="rect">
            <a:avLst/>
          </a:prstGeom>
        </p:spPr>
      </p:pic>
      <p:sp>
        <p:nvSpPr>
          <p:cNvPr id="17" name="Rectangle 16"/>
          <p:cNvSpPr/>
          <p:nvPr/>
        </p:nvSpPr>
        <p:spPr>
          <a:xfrm>
            <a:off x="2848037" y="4318940"/>
            <a:ext cx="6947338" cy="1338828"/>
          </a:xfrm>
          <a:prstGeom prst="rect">
            <a:avLst/>
          </a:prstGeom>
        </p:spPr>
        <p:txBody>
          <a:bodyPr wrap="square">
            <a:spAutoFit/>
          </a:bodyPr>
          <a:lstStyle/>
          <a:p>
            <a:pPr marL="457200" lvl="2" algn="just">
              <a:lnSpc>
                <a:spcPct val="150000"/>
              </a:lnSpc>
              <a:defRPr/>
            </a:pPr>
            <a:r>
              <a:rPr lang="fr-BE" altLang="fr-FR" dirty="0">
                <a:latin typeface="Poppins" panose="00000500000000000000" pitchFamily="2" charset="0"/>
                <a:cs typeface="Poppins" panose="00000500000000000000" pitchFamily="2" charset="0"/>
              </a:rPr>
              <a:t>Le </a:t>
            </a:r>
            <a:r>
              <a:rPr lang="fr-BE" altLang="fr-FR" b="1" dirty="0">
                <a:latin typeface="Poppins" panose="00000500000000000000" pitchFamily="2" charset="0"/>
                <a:cs typeface="Poppins" panose="00000500000000000000" pitchFamily="2" charset="0"/>
              </a:rPr>
              <a:t>site</a:t>
            </a:r>
            <a:r>
              <a:rPr lang="fr-BE" altLang="fr-FR" dirty="0">
                <a:latin typeface="Poppins" panose="00000500000000000000" pitchFamily="2" charset="0"/>
                <a:cs typeface="Poppins" panose="00000500000000000000" pitchFamily="2" charset="0"/>
              </a:rPr>
              <a:t> </a:t>
            </a:r>
            <a:r>
              <a:rPr lang="fr-BE" altLang="fr-FR" u="sng" dirty="0">
                <a:solidFill>
                  <a:schemeClr val="accent5">
                    <a:lumMod val="75000"/>
                  </a:schemeClr>
                </a:solidFill>
                <a:latin typeface="Poppins" panose="00000500000000000000" pitchFamily="2" charset="0"/>
                <a:cs typeface="Poppins" panose="00000500000000000000" pitchFamily="2" charset="0"/>
              </a:rPr>
              <a:t>www.inscription.cfwb.be</a:t>
            </a:r>
            <a:r>
              <a:rPr lang="fr-BE" altLang="fr-FR" dirty="0">
                <a:solidFill>
                  <a:schemeClr val="accent5">
                    <a:lumMod val="75000"/>
                  </a:schemeClr>
                </a:solidFill>
                <a:latin typeface="Poppins" panose="00000500000000000000" pitchFamily="2" charset="0"/>
                <a:cs typeface="Poppins" panose="00000500000000000000" pitchFamily="2" charset="0"/>
              </a:rPr>
              <a:t> </a:t>
            </a:r>
            <a:r>
              <a:rPr lang="fr-BE" altLang="fr-FR" dirty="0">
                <a:latin typeface="Poppins" panose="00000500000000000000" pitchFamily="2" charset="0"/>
                <a:cs typeface="Poppins" panose="00000500000000000000" pitchFamily="2" charset="0"/>
              </a:rPr>
              <a:t>détaille la procédure et  met à disposition des outils pour rechercher une école, calculer l’indice composite etc.</a:t>
            </a:r>
            <a:r>
              <a:rPr lang="fr-BE" altLang="fr-FR" u="sng" dirty="0">
                <a:solidFill>
                  <a:schemeClr val="accent5">
                    <a:lumMod val="75000"/>
                  </a:schemeClr>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688311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7DBAA80F-2655-6387-6F99-5267A7624BE3}"/>
              </a:ext>
            </a:extLst>
          </p:cNvPr>
          <p:cNvSpPr txBox="1">
            <a:spLocks/>
          </p:cNvSpPr>
          <p:nvPr/>
        </p:nvSpPr>
        <p:spPr>
          <a:xfrm>
            <a:off x="965805" y="2092722"/>
            <a:ext cx="10054761" cy="459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Aft>
                <a:spcPts val="1200"/>
              </a:spcAft>
              <a:buFont typeface="Wingdings" panose="05000000000000000000" pitchFamily="2" charset="2"/>
              <a:buChar char="Ø"/>
            </a:pPr>
            <a:r>
              <a:rPr lang="fr-BE" sz="2000" dirty="0">
                <a:solidFill>
                  <a:srgbClr val="202020"/>
                </a:solidFill>
                <a:latin typeface="Poppins" panose="00000500000000000000" pitchFamily="2" charset="0"/>
                <a:ea typeface="Roboto" pitchFamily="2" charset="0"/>
                <a:cs typeface="Poppins" panose="00000500000000000000" pitchFamily="2" charset="0"/>
              </a:rPr>
              <a:t> </a:t>
            </a:r>
            <a:r>
              <a:rPr lang="fr-BE" sz="2000" dirty="0">
                <a:latin typeface="Poppins" panose="00000500000000000000" pitchFamily="2" charset="0"/>
                <a:ea typeface="Roboto" pitchFamily="2" charset="0"/>
                <a:cs typeface="Poppins" panose="00000500000000000000" pitchFamily="2" charset="0"/>
              </a:rPr>
              <a:t>Ecoles dans lesquelles les demandes d’inscription peuvent être </a:t>
            </a:r>
            <a:r>
              <a:rPr lang="fr-BE" sz="2000" b="1" dirty="0">
                <a:solidFill>
                  <a:srgbClr val="3B8CB3"/>
                </a:solidFill>
                <a:latin typeface="Poppins" panose="00000500000000000000" pitchFamily="2" charset="0"/>
                <a:ea typeface="Roboto" pitchFamily="2" charset="0"/>
                <a:cs typeface="Poppins" panose="00000500000000000000" pitchFamily="2" charset="0"/>
              </a:rPr>
              <a:t>immédiatement</a:t>
            </a:r>
            <a:r>
              <a:rPr lang="fr-BE" sz="2000" dirty="0">
                <a:latin typeface="Poppins" panose="00000500000000000000" pitchFamily="2" charset="0"/>
                <a:ea typeface="Roboto" pitchFamily="2" charset="0"/>
                <a:cs typeface="Poppins" panose="00000500000000000000" pitchFamily="2" charset="0"/>
              </a:rPr>
              <a:t> et </a:t>
            </a:r>
            <a:r>
              <a:rPr lang="fr-BE" sz="2000" b="1" dirty="0">
                <a:solidFill>
                  <a:srgbClr val="3B8CB3"/>
                </a:solidFill>
                <a:latin typeface="Poppins" panose="00000500000000000000" pitchFamily="2" charset="0"/>
                <a:ea typeface="Roboto" pitchFamily="2" charset="0"/>
                <a:cs typeface="Poppins" panose="00000500000000000000" pitchFamily="2" charset="0"/>
              </a:rPr>
              <a:t>définitivement</a:t>
            </a:r>
            <a:r>
              <a:rPr lang="fr-BE" sz="2000" dirty="0">
                <a:latin typeface="Poppins" panose="00000500000000000000" pitchFamily="2" charset="0"/>
                <a:ea typeface="Roboto" pitchFamily="2" charset="0"/>
                <a:cs typeface="Poppins" panose="00000500000000000000" pitchFamily="2" charset="0"/>
              </a:rPr>
              <a:t> validées dès le dépôt du FUI</a:t>
            </a:r>
          </a:p>
          <a:p>
            <a:pPr marL="0" indent="0" algn="just">
              <a:lnSpc>
                <a:spcPct val="150000"/>
              </a:lnSpc>
              <a:buNone/>
            </a:pPr>
            <a:r>
              <a:rPr lang="fr-BE" sz="2000" dirty="0">
                <a:latin typeface="Poppins" panose="00000500000000000000" pitchFamily="2" charset="0"/>
                <a:ea typeface="Roboto" pitchFamily="2" charset="0"/>
                <a:cs typeface="Poppins" panose="00000500000000000000" pitchFamily="2" charset="0"/>
              </a:rPr>
              <a:t>Objectif : </a:t>
            </a:r>
          </a:p>
          <a:p>
            <a:pPr lvl="1" algn="just">
              <a:lnSpc>
                <a:spcPct val="150000"/>
              </a:lnSpc>
              <a:buFont typeface="Wingdings" panose="05000000000000000000" pitchFamily="2" charset="2"/>
              <a:buChar char="ü"/>
            </a:pPr>
            <a:r>
              <a:rPr lang="fr-BE" sz="1600" dirty="0">
                <a:latin typeface="Poppins" panose="00000500000000000000" pitchFamily="2" charset="0"/>
                <a:ea typeface="Roboto" pitchFamily="2" charset="0"/>
                <a:cs typeface="Poppins" panose="00000500000000000000" pitchFamily="2" charset="0"/>
              </a:rPr>
              <a:t>rassurer plus rapidement les parents qui introduisent une demande d’inscription dans des écoles qui ne rencontrent habituellement pas de difficulté d’inscription</a:t>
            </a:r>
          </a:p>
          <a:p>
            <a:pPr marL="457200" lvl="1" indent="0" algn="just">
              <a:lnSpc>
                <a:spcPct val="150000"/>
              </a:lnSpc>
              <a:spcBef>
                <a:spcPts val="0"/>
              </a:spcBef>
              <a:buNone/>
            </a:pPr>
            <a:endParaRPr lang="fr-BE" sz="1600" dirty="0">
              <a:solidFill>
                <a:srgbClr val="202020"/>
              </a:solidFill>
              <a:latin typeface="Poppins" panose="00000500000000000000" pitchFamily="2" charset="0"/>
              <a:ea typeface="Roboto" pitchFamily="2" charset="0"/>
              <a:cs typeface="Poppins" panose="00000500000000000000" pitchFamily="2" charset="0"/>
            </a:endParaRPr>
          </a:p>
          <a:p>
            <a:pPr marL="1828800" lvl="4" indent="0">
              <a:lnSpc>
                <a:spcPct val="150000"/>
              </a:lnSpc>
              <a:buNone/>
            </a:pPr>
            <a:r>
              <a:rPr lang="fr-BE" dirty="0">
                <a:solidFill>
                  <a:srgbClr val="3B8CB3"/>
                </a:solidFill>
                <a:latin typeface="Poppins" panose="00000500000000000000" pitchFamily="2" charset="0"/>
                <a:ea typeface="Roboto" pitchFamily="2" charset="0"/>
                <a:cs typeface="Poppins" panose="00000500000000000000" pitchFamily="2" charset="0"/>
              </a:rPr>
              <a:t>Liste des écoles présumées incomplètes disponible sur le site </a:t>
            </a:r>
            <a:r>
              <a:rPr lang="fr-BE" dirty="0">
                <a:solidFill>
                  <a:srgbClr val="3B8CB3"/>
                </a:solidFill>
                <a:latin typeface="Poppins" panose="00000500000000000000" pitchFamily="2" charset="0"/>
                <a:ea typeface="Roboto" pitchFamily="2" charset="0"/>
                <a:cs typeface="Poppins" panose="00000500000000000000" pitchFamily="2" charset="0"/>
                <a:hlinkClick r:id="rId4"/>
              </a:rPr>
              <a:t>www.inscription.cfwb.be</a:t>
            </a:r>
            <a:r>
              <a:rPr lang="fr-BE" dirty="0">
                <a:solidFill>
                  <a:srgbClr val="3B8CB3"/>
                </a:solidFill>
                <a:latin typeface="Poppins" panose="00000500000000000000" pitchFamily="2" charset="0"/>
                <a:ea typeface="Roboto" pitchFamily="2" charset="0"/>
                <a:cs typeface="Poppins" panose="00000500000000000000" pitchFamily="2" charset="0"/>
              </a:rPr>
              <a:t> à partir du 22 janvier </a:t>
            </a:r>
            <a:r>
              <a:rPr lang="fr-BE" sz="1000" dirty="0">
                <a:solidFill>
                  <a:srgbClr val="3B8CB3"/>
                </a:solidFill>
                <a:latin typeface="Roboto" pitchFamily="2" charset="0"/>
                <a:ea typeface="Roboto" pitchFamily="2" charset="0"/>
              </a:rPr>
              <a:t>	</a:t>
            </a:r>
            <a:endParaRPr lang="fr-FR" sz="1000" dirty="0">
              <a:solidFill>
                <a:srgbClr val="3B8CB3"/>
              </a:solidFill>
              <a:latin typeface="Roboto" pitchFamily="2" charset="0"/>
              <a:ea typeface="Roboto" pitchFamily="2" charset="0"/>
            </a:endParaRPr>
          </a:p>
        </p:txBody>
      </p:sp>
      <p:pic>
        <p:nvPicPr>
          <p:cNvPr id="12" name="Image 11">
            <a:extLst>
              <a:ext uri="{FF2B5EF4-FFF2-40B4-BE49-F238E27FC236}">
                <a16:creationId xmlns:a16="http://schemas.microsoft.com/office/drawing/2014/main" id="{B90D5CFB-435E-D643-990B-AA794A6E6412}"/>
              </a:ext>
            </a:extLst>
          </p:cNvPr>
          <p:cNvPicPr>
            <a:picLocks noChangeAspect="1"/>
          </p:cNvPicPr>
          <p:nvPr/>
        </p:nvPicPr>
        <p:blipFill>
          <a:blip r:embed="rId5"/>
          <a:stretch>
            <a:fillRect/>
          </a:stretch>
        </p:blipFill>
        <p:spPr>
          <a:xfrm>
            <a:off x="339266" y="76651"/>
            <a:ext cx="2959102" cy="625713"/>
          </a:xfrm>
          <a:prstGeom prst="rect">
            <a:avLst/>
          </a:prstGeom>
        </p:spPr>
      </p:pic>
      <p:sp>
        <p:nvSpPr>
          <p:cNvPr id="2" name="Titre 1"/>
          <p:cNvSpPr>
            <a:spLocks noGrp="1"/>
          </p:cNvSpPr>
          <p:nvPr>
            <p:ph type="title"/>
          </p:nvPr>
        </p:nvSpPr>
        <p:spPr>
          <a:xfrm>
            <a:off x="965805" y="767159"/>
            <a:ext cx="9650977" cy="1325563"/>
          </a:xfrm>
        </p:spPr>
        <p:txBody>
          <a:bodyPr>
            <a:noAutofit/>
          </a:bodyPr>
          <a:lstStyle/>
          <a:p>
            <a:r>
              <a:rPr lang="fr-BE" sz="4000" b="1" dirty="0">
                <a:latin typeface="Poppins"/>
              </a:rPr>
              <a:t>Les écoles présumées incomplètes</a:t>
            </a:r>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643" y="4840013"/>
            <a:ext cx="1084810" cy="1084810"/>
          </a:xfrm>
          <a:prstGeom prst="rect">
            <a:avLst/>
          </a:prstGeom>
        </p:spPr>
      </p:pic>
    </p:spTree>
    <p:extLst>
      <p:ext uri="{BB962C8B-B14F-4D97-AF65-F5344CB8AC3E}">
        <p14:creationId xmlns:p14="http://schemas.microsoft.com/office/powerpoint/2010/main" val="39573282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3"/>
          <p:cNvSpPr txBox="1">
            <a:spLocks noGrp="1" noChangeArrowheads="1"/>
          </p:cNvSpPr>
          <p:nvPr>
            <p:ph type="title"/>
          </p:nvPr>
        </p:nvSpPr>
        <p:spPr bwMode="auto">
          <a:xfrm>
            <a:off x="1102438" y="808995"/>
            <a:ext cx="8158103" cy="1203599"/>
          </a:xfrm>
          <a:prstGeom prst="rect">
            <a:avLst/>
          </a:prstGeom>
        </p:spPr>
        <p:txBody>
          <a:bodyPr vert="horz" lIns="91440" tIns="45720" rIns="91440" bIns="45720" rtlCol="0" anchor="ctr">
            <a:noAutofit/>
          </a:bodyPr>
          <a:lstStyle/>
          <a:p>
            <a:r>
              <a:rPr lang="fr-FR" altLang="fr-FR" sz="4000" b="1" dirty="0">
                <a:latin typeface="Poppins"/>
              </a:rPr>
              <a:t>Comment compléter le FUI ?</a:t>
            </a:r>
            <a:endParaRPr lang="fr-BE" altLang="fr-FR" sz="4000" b="1" dirty="0">
              <a:latin typeface="Poppins"/>
            </a:endParaRPr>
          </a:p>
        </p:txBody>
      </p:sp>
      <p:sp>
        <p:nvSpPr>
          <p:cNvPr id="9" name="ZoneTexte 8"/>
          <p:cNvSpPr txBox="1"/>
          <p:nvPr/>
        </p:nvSpPr>
        <p:spPr>
          <a:xfrm>
            <a:off x="1410000" y="2214759"/>
            <a:ext cx="9678806" cy="3026470"/>
          </a:xfrm>
          <a:prstGeom prst="rect">
            <a:avLst/>
          </a:prstGeom>
          <a:noFill/>
        </p:spPr>
        <p:txBody>
          <a:bodyPr wrap="square" rtlCol="0">
            <a:spAutoFit/>
          </a:bodyPr>
          <a:lstStyle/>
          <a:p>
            <a:r>
              <a:rPr lang="fr-BE" sz="2400" dirty="0">
                <a:latin typeface="Poppins" panose="00000500000000000000" pitchFamily="2" charset="0"/>
                <a:cs typeface="Poppins" panose="00000500000000000000" pitchFamily="2" charset="0"/>
              </a:rPr>
              <a:t>Le FUI comprend deux volets :</a:t>
            </a:r>
          </a:p>
          <a:p>
            <a:endParaRPr lang="fr-BE" sz="2000" dirty="0">
              <a:latin typeface="Poppins" panose="00000500000000000000" pitchFamily="2" charset="0"/>
              <a:cs typeface="Poppins" panose="00000500000000000000" pitchFamily="2" charset="0"/>
            </a:endParaRPr>
          </a:p>
          <a:p>
            <a:pPr marL="457200" lvl="0" indent="-457200" algn="just">
              <a:lnSpc>
                <a:spcPct val="150000"/>
              </a:lnSpc>
              <a:spcBef>
                <a:spcPts val="1000"/>
              </a:spcBef>
              <a:spcAft>
                <a:spcPts val="1200"/>
              </a:spcAft>
              <a:buFont typeface="+mj-lt"/>
              <a:buAutoNum type="arabicPeriod"/>
            </a:pPr>
            <a:r>
              <a:rPr lang="fr-BE" sz="2000" dirty="0">
                <a:solidFill>
                  <a:prstClr val="black"/>
                </a:solidFill>
                <a:latin typeface="Poppins" panose="00000500000000000000" pitchFamily="2" charset="0"/>
                <a:cs typeface="Poppins" panose="00000500000000000000" pitchFamily="2" charset="0"/>
              </a:rPr>
              <a:t>un </a:t>
            </a:r>
            <a:r>
              <a:rPr lang="fr-BE" sz="2000" b="1" dirty="0">
                <a:solidFill>
                  <a:srgbClr val="3B8CB3"/>
                </a:solidFill>
                <a:latin typeface="Poppins" panose="00000500000000000000" pitchFamily="2" charset="0"/>
                <a:cs typeface="Poppins" panose="00000500000000000000" pitchFamily="2" charset="0"/>
              </a:rPr>
              <a:t>volet général </a:t>
            </a:r>
            <a:r>
              <a:rPr lang="fr-BE" sz="2000" dirty="0">
                <a:solidFill>
                  <a:prstClr val="black"/>
                </a:solidFill>
                <a:latin typeface="Poppins" panose="00000500000000000000" pitchFamily="2" charset="0"/>
                <a:cs typeface="Poppins" panose="00000500000000000000" pitchFamily="2" charset="0"/>
              </a:rPr>
              <a:t>qui comporte une série d’informations sur l’élève qui seront utilisées en cas de classement</a:t>
            </a:r>
          </a:p>
          <a:p>
            <a:pPr marL="457200" indent="-457200" algn="just">
              <a:lnSpc>
                <a:spcPct val="150000"/>
              </a:lnSpc>
              <a:spcBef>
                <a:spcPts val="1000"/>
              </a:spcBef>
              <a:spcAft>
                <a:spcPts val="1200"/>
              </a:spcAft>
              <a:buFont typeface="+mj-lt"/>
              <a:buAutoNum type="arabicPeriod"/>
            </a:pPr>
            <a:r>
              <a:rPr lang="fr-BE" sz="2000" dirty="0">
                <a:latin typeface="Poppins" panose="00000500000000000000" pitchFamily="2" charset="0"/>
                <a:cs typeface="Poppins" panose="00000500000000000000" pitchFamily="2" charset="0"/>
              </a:rPr>
              <a:t>un</a:t>
            </a:r>
            <a:r>
              <a:rPr lang="fr-BE" sz="2000" dirty="0">
                <a:solidFill>
                  <a:srgbClr val="54B2BB"/>
                </a:solidFill>
                <a:latin typeface="Poppins" panose="00000500000000000000" pitchFamily="2" charset="0"/>
                <a:cs typeface="Poppins" panose="00000500000000000000" pitchFamily="2" charset="0"/>
              </a:rPr>
              <a:t> </a:t>
            </a:r>
            <a:r>
              <a:rPr lang="fr-BE" sz="2000" b="1" dirty="0">
                <a:solidFill>
                  <a:srgbClr val="3B8CB3"/>
                </a:solidFill>
                <a:latin typeface="Poppins" panose="00000500000000000000" pitchFamily="2" charset="0"/>
                <a:cs typeface="Poppins" panose="00000500000000000000" pitchFamily="2" charset="0"/>
              </a:rPr>
              <a:t>volet confidentiel </a:t>
            </a:r>
            <a:r>
              <a:rPr lang="fr-BE" sz="2000" dirty="0">
                <a:latin typeface="Poppins" panose="00000500000000000000" pitchFamily="2" charset="0"/>
                <a:cs typeface="Poppins" panose="00000500000000000000" pitchFamily="2" charset="0"/>
              </a:rPr>
              <a:t>qui permet de désigner jusqu’à 10 écoles secondaires (hiérarchisées par ordre de préférence)</a:t>
            </a:r>
            <a:endParaRPr lang="fr-BE" sz="2800" dirty="0">
              <a:latin typeface="+mj-lt"/>
            </a:endParaRPr>
          </a:p>
        </p:txBody>
      </p:sp>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35530001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2095835" y="3124972"/>
            <a:ext cx="7829804" cy="2954655"/>
          </a:xfrm>
          <a:prstGeom prst="rect">
            <a:avLst/>
          </a:prstGeom>
          <a:solidFill>
            <a:schemeClr val="bg1">
              <a:lumMod val="95000"/>
            </a:schemeClr>
          </a:solidFill>
        </p:spPr>
        <p:txBody>
          <a:bodyPr wrap="square" rtlCol="0">
            <a:spAutoFit/>
          </a:bodyPr>
          <a:lstStyle/>
          <a:p>
            <a:pPr lvl="0">
              <a:buFont typeface="Wingdings" panose="05000000000000000000" pitchFamily="2" charset="2"/>
              <a:buChar char="ü"/>
            </a:pPr>
            <a:r>
              <a:rPr lang="fr-BE" sz="2000" b="1" dirty="0">
                <a:solidFill>
                  <a:srgbClr val="3B8CB3"/>
                </a:solidFill>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Les données de contact</a:t>
            </a: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algn="just"/>
            <a:endParaRPr lang="fr-BE" dirty="0">
              <a:solidFill>
                <a:srgbClr val="6AC491"/>
              </a:solidFill>
              <a:latin typeface="Poppins" panose="00000500000000000000" pitchFamily="2" charset="0"/>
              <a:cs typeface="Poppins" panose="00000500000000000000" pitchFamily="2" charset="0"/>
            </a:endParaRPr>
          </a:p>
          <a:p>
            <a:pPr algn="just"/>
            <a:endParaRPr lang="fr-BE" sz="1400" dirty="0">
              <a:latin typeface="Poppins" panose="00000500000000000000" pitchFamily="2" charset="0"/>
              <a:cs typeface="Poppins" panose="00000500000000000000" pitchFamily="2" charset="0"/>
            </a:endParaRPr>
          </a:p>
          <a:p>
            <a:pPr algn="just"/>
            <a:r>
              <a:rPr lang="fr-BE" sz="1400" dirty="0">
                <a:latin typeface="Poppins" panose="00000500000000000000" pitchFamily="2" charset="0"/>
                <a:cs typeface="Poppins" panose="00000500000000000000" pitchFamily="2" charset="0"/>
              </a:rPr>
              <a:t>Possibilité de mentionner des adresses e-mail et de choisir d’être informé par e-mail</a:t>
            </a:r>
          </a:p>
        </p:txBody>
      </p:sp>
      <p:sp>
        <p:nvSpPr>
          <p:cNvPr id="12" name="ZoneTexte 11"/>
          <p:cNvSpPr txBox="1"/>
          <p:nvPr/>
        </p:nvSpPr>
        <p:spPr>
          <a:xfrm>
            <a:off x="846528" y="660462"/>
            <a:ext cx="651695" cy="1200329"/>
          </a:xfrm>
          <a:prstGeom prst="rect">
            <a:avLst/>
          </a:prstGeom>
          <a:noFill/>
        </p:spPr>
        <p:txBody>
          <a:bodyPr wrap="square" rtlCol="0">
            <a:spAutoFit/>
          </a:bodyPr>
          <a:lstStyle/>
          <a:p>
            <a:r>
              <a:rPr lang="fr-BE" sz="7200" b="1" dirty="0">
                <a:solidFill>
                  <a:srgbClr val="3B8CB3"/>
                </a:solidFill>
              </a:rPr>
              <a:t>1</a:t>
            </a:r>
            <a:endParaRPr lang="fr-BE" sz="6000" b="1" dirty="0">
              <a:solidFill>
                <a:srgbClr val="3B8CB3"/>
              </a:solidFill>
            </a:endParaRPr>
          </a:p>
        </p:txBody>
      </p:sp>
      <p:sp>
        <p:nvSpPr>
          <p:cNvPr id="4" name="ZoneTexte 3"/>
          <p:cNvSpPr txBox="1"/>
          <p:nvPr/>
        </p:nvSpPr>
        <p:spPr>
          <a:xfrm>
            <a:off x="556307" y="1921373"/>
            <a:ext cx="10908861" cy="969048"/>
          </a:xfrm>
          <a:prstGeom prst="rect">
            <a:avLst/>
          </a:prstGeom>
          <a:noFill/>
        </p:spPr>
        <p:txBody>
          <a:bodyPr wrap="square" rtlCol="0">
            <a:spAutoFit/>
          </a:bodyPr>
          <a:lstStyle/>
          <a:p>
            <a:pPr lvl="0" algn="just">
              <a:lnSpc>
                <a:spcPct val="150000"/>
              </a:lnSpc>
              <a:spcBef>
                <a:spcPct val="20000"/>
              </a:spcBef>
            </a:pPr>
            <a:r>
              <a:rPr lang="fr-BE" sz="2000" dirty="0">
                <a:solidFill>
                  <a:schemeClr val="tx1">
                    <a:lumMod val="85000"/>
                    <a:lumOff val="15000"/>
                  </a:schemeClr>
                </a:solidFill>
                <a:latin typeface="Poppins" panose="00000500000000000000" pitchFamily="2" charset="0"/>
                <a:cs typeface="Poppins" panose="00000500000000000000" pitchFamily="2" charset="0"/>
              </a:rPr>
              <a:t>Il reprend les coordonnées et les données qui serviront en cas de classement de l’école secondaire visée </a:t>
            </a:r>
            <a:r>
              <a:rPr lang="fr-BE" sz="2000" dirty="0">
                <a:solidFill>
                  <a:schemeClr val="tx1">
                    <a:lumMod val="85000"/>
                    <a:lumOff val="15000"/>
                  </a:schemeClr>
                </a:solidFill>
                <a:latin typeface="Poppins" panose="00000500000000000000" pitchFamily="2" charset="0"/>
                <a:cs typeface="Poppins" panose="00000500000000000000" pitchFamily="2" charset="0"/>
                <a:sym typeface="Wingdings" panose="05000000000000000000" pitchFamily="2" charset="2"/>
              </a:rPr>
              <a:t> </a:t>
            </a:r>
            <a:r>
              <a:rPr lang="fr-BE" sz="2000" b="1" dirty="0">
                <a:solidFill>
                  <a:schemeClr val="tx1">
                    <a:lumMod val="85000"/>
                    <a:lumOff val="15000"/>
                  </a:schemeClr>
                </a:solidFill>
                <a:latin typeface="Poppins" panose="00000500000000000000" pitchFamily="2" charset="0"/>
                <a:cs typeface="Poppins" panose="00000500000000000000" pitchFamily="2" charset="0"/>
                <a:sym typeface="Wingdings" panose="05000000000000000000" pitchFamily="2" charset="2"/>
              </a:rPr>
              <a:t>i</a:t>
            </a:r>
            <a:r>
              <a:rPr lang="fr-BE" sz="2000" b="1" dirty="0">
                <a:solidFill>
                  <a:schemeClr val="tx1">
                    <a:lumMod val="85000"/>
                    <a:lumOff val="15000"/>
                  </a:schemeClr>
                </a:solidFill>
                <a:latin typeface="Poppins" panose="00000500000000000000" pitchFamily="2" charset="0"/>
                <a:cs typeface="Poppins" panose="00000500000000000000" pitchFamily="2" charset="0"/>
              </a:rPr>
              <a:t>l est essentiel d’y être attentif</a:t>
            </a:r>
            <a:endParaRPr lang="fr-BE" sz="2000" dirty="0">
              <a:solidFill>
                <a:schemeClr val="tx1">
                  <a:lumMod val="85000"/>
                  <a:lumOff val="15000"/>
                </a:schemeClr>
              </a:solidFill>
              <a:latin typeface="Poppins" panose="00000500000000000000" pitchFamily="2" charset="0"/>
              <a:cs typeface="Poppins" panose="00000500000000000000" pitchFamily="2" charset="0"/>
            </a:endParaRP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11" name="ZoneTexte 3"/>
          <p:cNvSpPr txBox="1">
            <a:spLocks noGrp="1" noChangeArrowheads="1"/>
          </p:cNvSpPr>
          <p:nvPr>
            <p:ph type="title"/>
          </p:nvPr>
        </p:nvSpPr>
        <p:spPr bwMode="auto">
          <a:xfrm>
            <a:off x="1498223" y="810094"/>
            <a:ext cx="8158103" cy="1203599"/>
          </a:xfrm>
          <a:prstGeom prst="rect">
            <a:avLst/>
          </a:prstGeom>
        </p:spPr>
        <p:txBody>
          <a:bodyPr vert="horz" lIns="91440" tIns="45720" rIns="91440" bIns="45720" rtlCol="0" anchor="ctr">
            <a:noAutofit/>
          </a:bodyPr>
          <a:lstStyle/>
          <a:p>
            <a:r>
              <a:rPr lang="fr-FR" altLang="fr-FR" sz="4000" b="1" dirty="0">
                <a:latin typeface="Poppins"/>
              </a:rPr>
              <a:t>Le volet général</a:t>
            </a:r>
            <a:endParaRPr lang="fr-BE" altLang="fr-FR" sz="4000" b="1" dirty="0">
              <a:latin typeface="Poppins"/>
            </a:endParaRPr>
          </a:p>
        </p:txBody>
      </p:sp>
      <p:pic>
        <p:nvPicPr>
          <p:cNvPr id="2" name="Image 1"/>
          <p:cNvPicPr>
            <a:picLocks noChangeAspect="1"/>
          </p:cNvPicPr>
          <p:nvPr/>
        </p:nvPicPr>
        <p:blipFill>
          <a:blip r:embed="rId5"/>
          <a:stretch>
            <a:fillRect/>
          </a:stretch>
        </p:blipFill>
        <p:spPr>
          <a:xfrm>
            <a:off x="3038739" y="3615955"/>
            <a:ext cx="6114522" cy="1979434"/>
          </a:xfrm>
          <a:prstGeom prst="rect">
            <a:avLst/>
          </a:prstGeom>
        </p:spPr>
      </p:pic>
    </p:spTree>
    <p:extLst>
      <p:ext uri="{BB962C8B-B14F-4D97-AF65-F5344CB8AC3E}">
        <p14:creationId xmlns:p14="http://schemas.microsoft.com/office/powerpoint/2010/main" val="105103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oupe 11"/>
          <p:cNvGrpSpPr/>
          <p:nvPr/>
        </p:nvGrpSpPr>
        <p:grpSpPr>
          <a:xfrm>
            <a:off x="1843090" y="702364"/>
            <a:ext cx="8561293" cy="5220317"/>
            <a:chOff x="281201" y="2283912"/>
            <a:chExt cx="8561293" cy="4682896"/>
          </a:xfrm>
        </p:grpSpPr>
        <p:sp>
          <p:nvSpPr>
            <p:cNvPr id="7" name="Rectangle 6"/>
            <p:cNvSpPr/>
            <p:nvPr/>
          </p:nvSpPr>
          <p:spPr>
            <a:xfrm>
              <a:off x="281201" y="2283912"/>
              <a:ext cx="8561293" cy="4682896"/>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Les domiciles </a:t>
              </a:r>
            </a:p>
            <a:p>
              <a:pPr algn="just"/>
              <a:endParaRPr lang="fr-BE" sz="2000" dirty="0"/>
            </a:p>
            <a:p>
              <a:pPr lvl="1" algn="just"/>
              <a:r>
                <a:rPr lang="fr-BE" sz="2000" b="1" dirty="0">
                  <a:latin typeface="Poppins" panose="00000500000000000000" pitchFamily="2" charset="0"/>
                  <a:cs typeface="Poppins" panose="00000500000000000000" pitchFamily="2" charset="0"/>
                </a:rPr>
                <a:t>Le domicile actuel de l’élève</a:t>
              </a:r>
            </a:p>
            <a:p>
              <a:pPr algn="just"/>
              <a:endParaRPr lang="fr-BE" dirty="0">
                <a:latin typeface="Poppins" panose="00000500000000000000" pitchFamily="2" charset="0"/>
                <a:cs typeface="Poppins" panose="00000500000000000000" pitchFamily="2" charset="0"/>
              </a:endParaRPr>
            </a:p>
            <a:p>
              <a:pPr algn="just">
                <a:lnSpc>
                  <a:spcPct val="150000"/>
                </a:lnSpc>
              </a:pPr>
              <a:r>
                <a:rPr lang="fr-BE" dirty="0">
                  <a:latin typeface="Poppins" panose="00000500000000000000" pitchFamily="2" charset="0"/>
                  <a:cs typeface="Poppins" panose="00000500000000000000" pitchFamily="2" charset="0"/>
                </a:rPr>
                <a:t>Il s’agit du domicile de l’enfant </a:t>
              </a:r>
              <a:r>
                <a:rPr lang="fr-BE" b="1" dirty="0">
                  <a:latin typeface="Poppins" panose="00000500000000000000" pitchFamily="2" charset="0"/>
                  <a:cs typeface="Poppins" panose="00000500000000000000" pitchFamily="2" charset="0"/>
                </a:rPr>
                <a:t>au moment de la période d’inscription</a:t>
              </a:r>
              <a:r>
                <a:rPr lang="fr-BE" dirty="0">
                  <a:latin typeface="Poppins" panose="00000500000000000000" pitchFamily="2" charset="0"/>
                  <a:cs typeface="Poppins" panose="00000500000000000000" pitchFamily="2" charset="0"/>
                </a:rPr>
                <a:t> et qui est </a:t>
              </a:r>
              <a:r>
                <a:rPr lang="fr-BE" dirty="0" err="1">
                  <a:latin typeface="Poppins" panose="00000500000000000000" pitchFamily="2" charset="0"/>
                  <a:cs typeface="Poppins" panose="00000500000000000000" pitchFamily="2" charset="0"/>
                </a:rPr>
                <a:t>préimprimé</a:t>
              </a:r>
              <a:r>
                <a:rPr lang="fr-BE" dirty="0">
                  <a:latin typeface="Poppins" panose="00000500000000000000" pitchFamily="2" charset="0"/>
                  <a:cs typeface="Poppins" panose="00000500000000000000" pitchFamily="2" charset="0"/>
                </a:rPr>
                <a:t> sur le FUI.</a:t>
              </a:r>
            </a:p>
            <a:p>
              <a:endParaRPr lang="fr-BE" sz="2000" b="1" dirty="0">
                <a:solidFill>
                  <a:schemeClr val="tx2">
                    <a:lumMod val="60000"/>
                    <a:lumOff val="40000"/>
                  </a:schemeClr>
                </a:solidFill>
              </a:endParaRPr>
            </a:p>
            <a:p>
              <a:endParaRPr lang="fr-BE" dirty="0"/>
            </a:p>
            <a:p>
              <a:endParaRPr lang="fr-BE" sz="2000" dirty="0"/>
            </a:p>
            <a:p>
              <a:endParaRPr lang="fr-BE" sz="2000" dirty="0"/>
            </a:p>
            <a:p>
              <a:endParaRPr lang="fr-BE" dirty="0"/>
            </a:p>
            <a:p>
              <a:endParaRPr lang="fr-BE" dirty="0"/>
            </a:p>
            <a:p>
              <a:endParaRPr lang="fr-BE" dirty="0"/>
            </a:p>
            <a:p>
              <a:endParaRPr lang="fr-BE" dirty="0"/>
            </a:p>
            <a:p>
              <a:pPr algn="just"/>
              <a:endParaRPr lang="fr-BE" dirty="0"/>
            </a:p>
          </p:txBody>
        </p:sp>
        <p:sp>
          <p:nvSpPr>
            <p:cNvPr id="9" name="Rectangle 8"/>
            <p:cNvSpPr/>
            <p:nvPr/>
          </p:nvSpPr>
          <p:spPr>
            <a:xfrm>
              <a:off x="420153" y="5679401"/>
              <a:ext cx="8283387" cy="1202315"/>
            </a:xfrm>
            <a:prstGeom prst="rect">
              <a:avLst/>
            </a:prstGeom>
          </p:spPr>
          <p:txBody>
            <a:bodyPr wrap="square">
              <a:spAutoFit/>
            </a:bodyPr>
            <a:lstStyle/>
            <a:p>
              <a:pPr algn="just">
                <a:lnSpc>
                  <a:spcPct val="150000"/>
                </a:lnSpc>
              </a:pPr>
              <a:r>
                <a:rPr lang="fr-BE" sz="1600" dirty="0">
                  <a:latin typeface="Poppins" panose="00000500000000000000" pitchFamily="2" charset="0"/>
                  <a:cs typeface="Poppins" panose="00000500000000000000" pitchFamily="2" charset="0"/>
                </a:rPr>
                <a:t>En cas de déménagement, il doit être modifié (pointillés) et un document prouvant le changement d’adresse doit être fourni lors de l’inscription (certificat de composition du ménage ou certificat de résidence principale).</a:t>
              </a:r>
            </a:p>
          </p:txBody>
        </p:sp>
      </p:grpSp>
      <p:pic>
        <p:nvPicPr>
          <p:cNvPr id="3" name="Image 2"/>
          <p:cNvPicPr>
            <a:picLocks noChangeAspect="1"/>
          </p:cNvPicPr>
          <p:nvPr/>
        </p:nvPicPr>
        <p:blipFill>
          <a:blip r:embed="rId4"/>
          <a:stretch>
            <a:fillRect/>
          </a:stretch>
        </p:blipFill>
        <p:spPr>
          <a:xfrm>
            <a:off x="2467952" y="3019674"/>
            <a:ext cx="7256096" cy="1360737"/>
          </a:xfrm>
          <a:prstGeom prst="rect">
            <a:avLst/>
          </a:prstGeom>
        </p:spPr>
      </p:pic>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574" y="1112218"/>
            <a:ext cx="988485" cy="988485"/>
          </a:xfrm>
          <a:prstGeom prst="rect">
            <a:avLst/>
          </a:prstGeom>
        </p:spPr>
      </p:pic>
      <p:sp>
        <p:nvSpPr>
          <p:cNvPr id="11" name="Rectangle 10"/>
          <p:cNvSpPr/>
          <p:nvPr/>
        </p:nvSpPr>
        <p:spPr>
          <a:xfrm>
            <a:off x="2542032" y="3895344"/>
            <a:ext cx="5813434" cy="398854"/>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35514818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1906" y="780839"/>
            <a:ext cx="8588188" cy="5373778"/>
          </a:xfrm>
          <a:solidFill>
            <a:schemeClr val="bg1">
              <a:lumMod val="95000"/>
            </a:schemeClr>
          </a:solidFill>
        </p:spPr>
        <p:txBody>
          <a:bodyPr>
            <a:normAutofit fontScale="85000" lnSpcReduction="20000"/>
          </a:bodyPr>
          <a:lstStyle/>
          <a:p>
            <a:pPr marL="457200" lvl="1" indent="0" algn="just">
              <a:lnSpc>
                <a:spcPct val="120000"/>
              </a:lnSpc>
              <a:spcBef>
                <a:spcPts val="1200"/>
              </a:spcBef>
              <a:buNone/>
            </a:pPr>
            <a:r>
              <a:rPr lang="fr-BE" sz="2100" b="1" dirty="0">
                <a:latin typeface="Poppins" panose="00000500000000000000" pitchFamily="2" charset="0"/>
                <a:cs typeface="Poppins" panose="00000500000000000000" pitchFamily="2" charset="0"/>
              </a:rPr>
              <a:t>Le domicile du 2</a:t>
            </a:r>
            <a:r>
              <a:rPr lang="fr-BE" sz="2100" b="1" baseline="30000" dirty="0">
                <a:latin typeface="Poppins" panose="00000500000000000000" pitchFamily="2" charset="0"/>
                <a:cs typeface="Poppins" panose="00000500000000000000" pitchFamily="2" charset="0"/>
              </a:rPr>
              <a:t>e</a:t>
            </a:r>
            <a:r>
              <a:rPr lang="fr-BE" sz="2100" b="1" dirty="0">
                <a:latin typeface="Poppins" panose="00000500000000000000" pitchFamily="2" charset="0"/>
                <a:cs typeface="Poppins" panose="00000500000000000000" pitchFamily="2" charset="0"/>
              </a:rPr>
              <a:t> parent </a:t>
            </a:r>
          </a:p>
          <a:p>
            <a:pPr marL="717550" indent="0">
              <a:spcBef>
                <a:spcPts val="0"/>
              </a:spcBef>
              <a:buNone/>
            </a:pPr>
            <a:endParaRPr lang="fr-BE" sz="2000" dirty="0"/>
          </a:p>
          <a:p>
            <a:pPr marL="0" indent="0" algn="just">
              <a:lnSpc>
                <a:spcPct val="160000"/>
              </a:lnSpc>
              <a:buNone/>
            </a:pPr>
            <a:r>
              <a:rPr lang="fr-BE" sz="1900" dirty="0">
                <a:solidFill>
                  <a:prstClr val="black"/>
                </a:solidFill>
                <a:latin typeface="Poppins" panose="00000500000000000000" pitchFamily="2" charset="0"/>
                <a:cs typeface="Poppins" panose="00000500000000000000" pitchFamily="2" charset="0"/>
              </a:rPr>
              <a:t>Si les parents ne vivent pas ensemble (ex : séparation), </a:t>
            </a:r>
            <a:r>
              <a:rPr lang="fr-BE" sz="1900" b="1" dirty="0">
                <a:solidFill>
                  <a:srgbClr val="3B8CB3"/>
                </a:solidFill>
                <a:latin typeface="Poppins" panose="00000500000000000000" pitchFamily="2" charset="0"/>
                <a:cs typeface="Poppins" panose="00000500000000000000" pitchFamily="2" charset="0"/>
              </a:rPr>
              <a:t>possibilité</a:t>
            </a:r>
            <a:r>
              <a:rPr lang="fr-BE" sz="1900" dirty="0">
                <a:solidFill>
                  <a:srgbClr val="3B8CB3"/>
                </a:solidFill>
                <a:latin typeface="Poppins" panose="00000500000000000000" pitchFamily="2" charset="0"/>
                <a:cs typeface="Poppins" panose="00000500000000000000" pitchFamily="2" charset="0"/>
              </a:rPr>
              <a:t> </a:t>
            </a:r>
            <a:r>
              <a:rPr lang="fr-BE" sz="1900" dirty="0">
                <a:solidFill>
                  <a:prstClr val="black"/>
                </a:solidFill>
                <a:latin typeface="Poppins" panose="00000500000000000000" pitchFamily="2" charset="0"/>
                <a:cs typeface="Poppins" panose="00000500000000000000" pitchFamily="2" charset="0"/>
              </a:rPr>
              <a:t>de faire valoir le domicile du parent chez qui l’enfant n’est pas domicilié </a:t>
            </a:r>
            <a:r>
              <a:rPr lang="fr-BE" sz="1900" dirty="0">
                <a:solidFill>
                  <a:prstClr val="black"/>
                </a:solidFill>
                <a:latin typeface="Poppins" panose="00000500000000000000" pitchFamily="2" charset="0"/>
                <a:cs typeface="Poppins" panose="00000500000000000000" pitchFamily="2" charset="0"/>
                <a:sym typeface="Wingdings" panose="05000000000000000000" pitchFamily="2" charset="2"/>
              </a:rPr>
              <a:t> cette adresse est alors </a:t>
            </a:r>
            <a:r>
              <a:rPr lang="fr-BE" sz="1900" b="1" dirty="0">
                <a:solidFill>
                  <a:srgbClr val="3B8CB3"/>
                </a:solidFill>
                <a:latin typeface="Poppins" panose="00000500000000000000" pitchFamily="2" charset="0"/>
                <a:cs typeface="Poppins" panose="00000500000000000000" pitchFamily="2" charset="0"/>
                <a:sym typeface="Wingdings" panose="05000000000000000000" pitchFamily="2" charset="2"/>
              </a:rPr>
              <a:t>utilisée pour l’ensemble du calcul de l’indice composite </a:t>
            </a:r>
            <a:r>
              <a:rPr lang="fr-BE" sz="1900" dirty="0">
                <a:solidFill>
                  <a:prstClr val="black"/>
                </a:solidFill>
                <a:latin typeface="Poppins" panose="00000500000000000000" pitchFamily="2" charset="0"/>
                <a:cs typeface="Poppins" panose="00000500000000000000" pitchFamily="2" charset="0"/>
                <a:sym typeface="Wingdings" panose="05000000000000000000" pitchFamily="2" charset="2"/>
              </a:rPr>
              <a:t>et la détermination de l’indice socio-économique de quartier (ISE).</a:t>
            </a: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ctr">
              <a:buNone/>
            </a:pPr>
            <a:endParaRPr lang="fr-BE" sz="2000" b="1" dirty="0">
              <a:solidFill>
                <a:srgbClr val="FF0000"/>
              </a:solidFill>
              <a:sym typeface="Wingdings" panose="05000000000000000000" pitchFamily="2" charset="2"/>
            </a:endParaRPr>
          </a:p>
          <a:p>
            <a:pPr marL="0" indent="0">
              <a:buNone/>
            </a:pPr>
            <a:endParaRPr lang="fr-BE" sz="2000" b="1" dirty="0">
              <a:sym typeface="Wingdings" panose="05000000000000000000" pitchFamily="2" charset="2"/>
            </a:endParaRPr>
          </a:p>
          <a:p>
            <a:pPr marL="0" indent="0">
              <a:buNone/>
            </a:pPr>
            <a:endParaRPr lang="fr-BE" sz="2000" b="1" dirty="0">
              <a:sym typeface="Wingdings" panose="05000000000000000000" pitchFamily="2" charset="2"/>
            </a:endParaRPr>
          </a:p>
          <a:p>
            <a:pPr marL="0" indent="0">
              <a:buNone/>
            </a:pPr>
            <a:r>
              <a:rPr lang="fr-BE" sz="1600" b="1" dirty="0">
                <a:solidFill>
                  <a:srgbClr val="00B050"/>
                </a:solidFill>
                <a:latin typeface="Poppins" panose="00000500000000000000" pitchFamily="2" charset="0"/>
                <a:cs typeface="Poppins" panose="00000500000000000000" pitchFamily="2" charset="0"/>
                <a:sym typeface="Wingdings" panose="05000000000000000000" pitchFamily="2" charset="2"/>
              </a:rPr>
              <a:t>Preuve à fournir </a:t>
            </a:r>
            <a:r>
              <a:rPr lang="fr-BE" sz="1600" dirty="0">
                <a:solidFill>
                  <a:srgbClr val="00B050"/>
                </a:solidFill>
                <a:latin typeface="Poppins" panose="00000500000000000000" pitchFamily="2" charset="0"/>
                <a:cs typeface="Poppins" panose="00000500000000000000" pitchFamily="2" charset="0"/>
                <a:sym typeface="Wingdings" panose="05000000000000000000" pitchFamily="2" charset="2"/>
              </a:rPr>
              <a:t>: certificat de composition du ménage ou certificat de résidence principale</a:t>
            </a:r>
            <a:endParaRPr lang="fr-BE" sz="1600" dirty="0">
              <a:solidFill>
                <a:srgbClr val="00B050"/>
              </a:solidFill>
              <a:latin typeface="Poppins" panose="00000500000000000000" pitchFamily="2" charset="0"/>
              <a:cs typeface="Poppins" panose="00000500000000000000" pitchFamily="2" charset="0"/>
            </a:endParaRPr>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buNone/>
            </a:pPr>
            <a:endParaRPr lang="fr-BE" sz="2400" b="1" dirty="0">
              <a:solidFill>
                <a:schemeClr val="tx2">
                  <a:lumMod val="60000"/>
                  <a:lumOff val="40000"/>
                </a:schemeClr>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663" y="538554"/>
            <a:ext cx="988485" cy="988485"/>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4" name="Image 3"/>
          <p:cNvPicPr>
            <a:picLocks noChangeAspect="1"/>
          </p:cNvPicPr>
          <p:nvPr/>
        </p:nvPicPr>
        <p:blipFill>
          <a:blip r:embed="rId6"/>
          <a:stretch>
            <a:fillRect/>
          </a:stretch>
        </p:blipFill>
        <p:spPr>
          <a:xfrm>
            <a:off x="2900310" y="2861309"/>
            <a:ext cx="6391380" cy="2591220"/>
          </a:xfrm>
          <a:prstGeom prst="rect">
            <a:avLst/>
          </a:prstGeom>
        </p:spPr>
      </p:pic>
      <p:sp>
        <p:nvSpPr>
          <p:cNvPr id="9" name="Rectangle 8"/>
          <p:cNvSpPr/>
          <p:nvPr/>
        </p:nvSpPr>
        <p:spPr>
          <a:xfrm>
            <a:off x="3038902" y="3894935"/>
            <a:ext cx="6191808" cy="621886"/>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222733313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10591</TotalTime>
  <Words>2935</Words>
  <Application>Microsoft Office PowerPoint</Application>
  <PresentationFormat>Grand écran</PresentationFormat>
  <Paragraphs>621</Paragraphs>
  <Slides>41</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41</vt:i4>
      </vt:variant>
    </vt:vector>
  </HeadingPairs>
  <TitlesOfParts>
    <vt:vector size="52" baseType="lpstr">
      <vt:lpstr>Arial</vt:lpstr>
      <vt:lpstr>Calibri</vt:lpstr>
      <vt:lpstr>Calibri Light</vt:lpstr>
      <vt:lpstr>Courier New</vt:lpstr>
      <vt:lpstr>Poppins</vt:lpstr>
      <vt:lpstr>Poppins SemiBold</vt:lpstr>
      <vt:lpstr>Roboto</vt:lpstr>
      <vt:lpstr>Segoe UI Symbol</vt:lpstr>
      <vt:lpstr>Times New Roman</vt:lpstr>
      <vt:lpstr>Wingdings</vt:lpstr>
      <vt:lpstr>Thème Office</vt:lpstr>
      <vt:lpstr>Inscription en 1re année commune pour l’année scolaire 2024-2025</vt:lpstr>
      <vt:lpstr>Quelques repères</vt:lpstr>
      <vt:lpstr>Le processus d’inscription</vt:lpstr>
      <vt:lpstr>Avant la période d’inscription</vt:lpstr>
      <vt:lpstr>Les écoles présumées incomplètes</vt:lpstr>
      <vt:lpstr>Comment compléter le FUI ?</vt:lpstr>
      <vt:lpstr>Le volet général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volet confidentiel</vt:lpstr>
      <vt:lpstr>Comment compléter le volet confidentiel ?</vt:lpstr>
      <vt:lpstr>Présentation PowerPoint</vt:lpstr>
      <vt:lpstr>Présentation PowerPoint</vt:lpstr>
      <vt:lpstr>Présentation PowerPoint</vt:lpstr>
      <vt:lpstr>La clôture des inscriptions</vt:lpstr>
      <vt:lpstr>Présentation PowerPoint</vt:lpstr>
      <vt:lpstr>Présentation PowerPoint</vt:lpstr>
      <vt:lpstr>Présentation PowerPoint</vt:lpstr>
      <vt:lpstr>Présentation PowerPoint</vt:lpstr>
      <vt:lpstr>Le calcul de la proximité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FW-B</dc:title>
  <dc:creator>BELLAIRE Delphine</dc:creator>
  <cp:lastModifiedBy>Mireille Paquet</cp:lastModifiedBy>
  <cp:revision>79</cp:revision>
  <dcterms:created xsi:type="dcterms:W3CDTF">2023-10-03T13:55:50Z</dcterms:created>
  <dcterms:modified xsi:type="dcterms:W3CDTF">2023-12-22T08:31:10Z</dcterms:modified>
</cp:coreProperties>
</file>